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4631" r:id="rId1"/>
  </p:sldMasterIdLst>
  <p:notesMasterIdLst>
    <p:notesMasterId r:id="rId20"/>
  </p:notesMasterIdLst>
  <p:sldIdLst>
    <p:sldId id="256" r:id="rId2"/>
    <p:sldId id="257" r:id="rId3"/>
    <p:sldId id="275" r:id="rId4"/>
    <p:sldId id="270" r:id="rId5"/>
    <p:sldId id="263" r:id="rId6"/>
    <p:sldId id="262" r:id="rId7"/>
    <p:sldId id="274" r:id="rId8"/>
    <p:sldId id="279" r:id="rId9"/>
    <p:sldId id="278" r:id="rId10"/>
    <p:sldId id="280" r:id="rId11"/>
    <p:sldId id="281" r:id="rId12"/>
    <p:sldId id="287" r:id="rId13"/>
    <p:sldId id="283" r:id="rId14"/>
    <p:sldId id="276" r:id="rId15"/>
    <p:sldId id="265" r:id="rId16"/>
    <p:sldId id="268" r:id="rId17"/>
    <p:sldId id="269" r:id="rId18"/>
    <p:sldId id="291" r:id="rId19"/>
  </p:sldIdLst>
  <p:sldSz cx="14630400" cy="8229600"/>
  <p:notesSz cx="8229600" cy="14630400"/>
  <p:embeddedFontLst>
    <p:embeddedFont>
      <p:font typeface="Alice" panose="020B0604020202020204" charset="0"/>
      <p:regular r:id="rId21"/>
    </p:embeddedFont>
    <p:embeddedFont>
      <p:font typeface="Gill Sans MT" panose="020B0502020104020203" pitchFamily="34" charset="0"/>
      <p:regular r:id="rId22"/>
      <p:bold r:id="rId23"/>
      <p:italic r:id="rId24"/>
      <p:boldItalic r:id="rId25"/>
    </p:embeddedFont>
    <p:embeddedFont>
      <p:font typeface="Inter" panose="020B0604020202020204" charset="0"/>
      <p:regular r:id="rId26"/>
    </p:embeddedFont>
    <p:embeddedFont>
      <p:font typeface="Lora" panose="020B0604020202020204" charset="0"/>
      <p:regular r:id="rId27"/>
      <p:bold r:id="rId28"/>
      <p:italic r:id="rId29"/>
      <p:boldItalic r:id="rId30"/>
    </p:embeddedFont>
    <p:embeddedFont>
      <p:font typeface="Wingdings 2" panose="05020102010507070707" pitchFamily="18" charset="2"/>
      <p:regular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E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6" d="100"/>
          <a:sy n="56" d="100"/>
        </p:scale>
        <p:origin x="6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D:\Beco%20Steel%20Limited%20Office\2026\Corporate%20Briefing%20Session%202026\1.%20Beco%20Steel%20Limited%20-%2025-%20Financial%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Beco%20Steel%20Limited%20Office\2026\Corporate%20Briefing%20Session%202026\1.%20Beco%20Steel%20Limited%20-%2025-%20Financial%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Beco%20Steel%20Limited%20Office\2026\Corporate%20Briefing%20Session%202026\1.%20Beco%20Steel%20Limited%20-%2025-%20Financial%20Analy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Beco%20Steel%20Limited%20Office\2026\Corporate%20Briefing%20Session%202026\1.%20Beco%20Steel%20Limited%20-%2025-%20Financial%20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Beco%20Steel%20Limited%20Office\2026\Corporate%20Briefing%20Session%202026\1.%20Beco%20Steel%20Limited%20-%2025-%20Financial%20Analys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Beco%20Steel%20Limited%20Office\2026\Corporate%20Briefing%20Session%202026\1.%20Beco%20Steel%20Limited%20-%2025-%20Financial%20Analysi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800" b="1" i="0" u="none" strike="noStrike" kern="1200" cap="none" spc="0" normalizeH="0" baseline="0">
                <a:solidFill>
                  <a:schemeClr val="accent2"/>
                </a:solidFill>
                <a:latin typeface="Alice" panose="020B0604020202020204" charset="0"/>
                <a:ea typeface="Alice" panose="020B0604020202020204" charset="0"/>
                <a:cs typeface="+mj-cs"/>
              </a:defRPr>
            </a:pPr>
            <a:r>
              <a:rPr lang="en-US" sz="2800" b="1" dirty="0">
                <a:solidFill>
                  <a:schemeClr val="accent2"/>
                </a:solidFill>
              </a:rPr>
              <a:t>SALES</a:t>
            </a:r>
          </a:p>
        </c:rich>
      </c:tx>
      <c:layout>
        <c:manualLayout>
          <c:xMode val="edge"/>
          <c:yMode val="edge"/>
          <c:x val="0.42861716120965554"/>
          <c:y val="2.5787752466770529E-2"/>
        </c:manualLayout>
      </c:layout>
      <c:overlay val="0"/>
      <c:spPr>
        <a:noFill/>
        <a:ln>
          <a:noFill/>
        </a:ln>
        <a:effectLst/>
      </c:spPr>
      <c:txPr>
        <a:bodyPr rot="0" spcFirstLastPara="1" vertOverflow="ellipsis" vert="horz" wrap="square" anchor="ctr" anchorCtr="1"/>
        <a:lstStyle/>
        <a:p>
          <a:pPr>
            <a:defRPr sz="2800" b="1" i="0" u="none" strike="noStrike" kern="1200" cap="none" spc="0" normalizeH="0" baseline="0">
              <a:solidFill>
                <a:schemeClr val="accent2"/>
              </a:solidFill>
              <a:latin typeface="Alice" panose="020B0604020202020204" charset="0"/>
              <a:ea typeface="Alice" panose="020B0604020202020204" charset="0"/>
              <a:cs typeface="+mj-cs"/>
            </a:defRPr>
          </a:pPr>
          <a:endParaRPr lang="en-PK"/>
        </a:p>
      </c:txPr>
    </c:title>
    <c:autoTitleDeleted val="0"/>
    <c:plotArea>
      <c:layout>
        <c:manualLayout>
          <c:layoutTarget val="inner"/>
          <c:xMode val="edge"/>
          <c:yMode val="edge"/>
          <c:x val="0.17303434292935604"/>
          <c:y val="0.16929547844374343"/>
          <c:w val="0.74781149762229915"/>
          <c:h val="0.65615141955835965"/>
        </c:manualLayout>
      </c:layout>
      <c:barChart>
        <c:barDir val="col"/>
        <c:grouping val="clustered"/>
        <c:varyColors val="0"/>
        <c:ser>
          <c:idx val="0"/>
          <c:order val="0"/>
          <c:spPr>
            <a:solidFill>
              <a:schemeClr val="tx2">
                <a:lumMod val="60000"/>
                <a:lumOff val="40000"/>
              </a:schemeClr>
            </a:solidFill>
            <a:ln>
              <a:noFill/>
            </a:ln>
            <a:effectLst/>
          </c:spPr>
          <c:invertIfNegative val="0"/>
          <c:trendline>
            <c:spPr>
              <a:ln w="19050" cap="rnd">
                <a:solidFill>
                  <a:schemeClr val="accent4"/>
                </a:solidFill>
                <a:round/>
              </a:ln>
              <a:effectLst/>
            </c:spPr>
            <c:trendlineType val="poly"/>
            <c:order val="6"/>
            <c:dispRSqr val="0"/>
            <c:dispEq val="0"/>
          </c:trendline>
          <c:cat>
            <c:strRef>
              <c:f>'Input Data.'!$C$6:$G$6</c:f>
              <c:strCache>
                <c:ptCount val="5"/>
                <c:pt idx="0">
                  <c:v>2025</c:v>
                </c:pt>
                <c:pt idx="1">
                  <c:v>2024</c:v>
                </c:pt>
                <c:pt idx="2">
                  <c:v>2023</c:v>
                </c:pt>
                <c:pt idx="3">
                  <c:v>2022</c:v>
                </c:pt>
                <c:pt idx="4">
                  <c:v>2021</c:v>
                </c:pt>
              </c:strCache>
              <c:extLst/>
            </c:strRef>
          </c:cat>
          <c:val>
            <c:numRef>
              <c:f>'Input Data.'!$C$44:$G$44</c:f>
              <c:numCache>
                <c:formatCode>_(* #,##0_);_(* \(#,##0\);_(* "-"_);_(@_)</c:formatCode>
                <c:ptCount val="5"/>
                <c:pt idx="0">
                  <c:v>7451485486</c:v>
                </c:pt>
                <c:pt idx="1">
                  <c:v>3098016876</c:v>
                </c:pt>
                <c:pt idx="2">
                  <c:v>3752110358</c:v>
                </c:pt>
                <c:pt idx="3">
                  <c:v>6310320105</c:v>
                </c:pt>
                <c:pt idx="4">
                  <c:v>230770190</c:v>
                </c:pt>
              </c:numCache>
              <c:extLst/>
            </c:numRef>
          </c:val>
          <c:extLst>
            <c:ext xmlns:c16="http://schemas.microsoft.com/office/drawing/2014/chart" uri="{C3380CC4-5D6E-409C-BE32-E72D297353CC}">
              <c16:uniqueId val="{00000001-BC79-4601-AD77-06A3442449C6}"/>
            </c:ext>
          </c:extLst>
        </c:ser>
        <c:dLbls>
          <c:showLegendKey val="0"/>
          <c:showVal val="0"/>
          <c:showCatName val="0"/>
          <c:showSerName val="0"/>
          <c:showPercent val="0"/>
          <c:showBubbleSize val="0"/>
        </c:dLbls>
        <c:gapWidth val="199"/>
        <c:axId val="632490416"/>
        <c:axId val="1"/>
      </c:barChart>
      <c:catAx>
        <c:axId val="63249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cap="none" spc="0" normalizeH="0" baseline="0">
                <a:solidFill>
                  <a:schemeClr val="accent2"/>
                </a:solidFill>
                <a:latin typeface="Alice" panose="020B0604020202020204" charset="0"/>
                <a:ea typeface="Alice" panose="020B0604020202020204" charset="0"/>
                <a:cs typeface="+mn-cs"/>
              </a:defRPr>
            </a:pPr>
            <a:endParaRPr lang="en-PK"/>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cap="all" baseline="0">
                    <a:solidFill>
                      <a:schemeClr val="accent2"/>
                    </a:solidFill>
                    <a:latin typeface="Alice" panose="020B0604020202020204" charset="0"/>
                    <a:ea typeface="Alice" panose="020B0604020202020204" charset="0"/>
                    <a:cs typeface="+mn-cs"/>
                  </a:defRPr>
                </a:pPr>
                <a:r>
                  <a:rPr lang="en-US" sz="1400">
                    <a:solidFill>
                      <a:schemeClr val="accent2"/>
                    </a:solidFill>
                  </a:rPr>
                  <a:t>Rupee</a:t>
                </a:r>
              </a:p>
            </c:rich>
          </c:tx>
          <c:layout>
            <c:manualLayout>
              <c:xMode val="edge"/>
              <c:yMode val="edge"/>
              <c:x val="5.1934290801661218E-2"/>
              <c:y val="0.41398792300182968"/>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accent2"/>
                  </a:solidFill>
                  <a:latin typeface="Alice" panose="020B0604020202020204" charset="0"/>
                  <a:ea typeface="Alice" panose="020B0604020202020204" charset="0"/>
                  <a:cs typeface="+mn-cs"/>
                </a:defRPr>
              </a:pPr>
              <a:endParaRPr lang="en-PK"/>
            </a:p>
          </c:txPr>
        </c:title>
        <c:numFmt formatCode="_(* #,##0_);_(* \(#,##0\);_(* &quot;-&quot;_);_(@_)" sourceLinked="1"/>
        <c:majorTickMark val="none"/>
        <c:minorTickMark val="none"/>
        <c:tickLblPos val="nextTo"/>
        <c:spPr>
          <a:noFill/>
          <a:ln>
            <a:noFill/>
          </a:ln>
          <a:effectLst/>
        </c:spPr>
        <c:txPr>
          <a:bodyPr rot="0" spcFirstLastPara="1" vertOverflow="ellipsis" wrap="square" anchor="ctr" anchorCtr="1"/>
          <a:lstStyle/>
          <a:p>
            <a:pPr>
              <a:defRPr sz="1050" b="0" i="0" u="none" strike="noStrike" kern="1200" baseline="0">
                <a:solidFill>
                  <a:schemeClr val="accent2"/>
                </a:solidFill>
                <a:latin typeface="Alice" panose="020B0604020202020204" charset="0"/>
                <a:ea typeface="Alice" panose="020B0604020202020204" charset="0"/>
                <a:cs typeface="+mn-cs"/>
              </a:defRPr>
            </a:pPr>
            <a:endParaRPr lang="en-PK"/>
          </a:p>
        </c:txPr>
        <c:crossAx val="632490416"/>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lice" panose="020B0604020202020204" charset="0"/>
          <a:ea typeface="Alice" panose="020B0604020202020204" charset="0"/>
        </a:defRPr>
      </a:pPr>
      <a:endParaRPr lang="en-P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800" b="1" i="0" u="none" strike="noStrike" kern="1200" cap="none" spc="0" normalizeH="0" baseline="0">
                <a:solidFill>
                  <a:schemeClr val="accent2"/>
                </a:solidFill>
                <a:latin typeface="Alice" panose="020B0604020202020204" charset="0"/>
                <a:ea typeface="Alice" panose="020B0604020202020204" charset="0"/>
                <a:cs typeface="+mj-cs"/>
              </a:defRPr>
            </a:pPr>
            <a:r>
              <a:rPr lang="en-US" sz="2800" b="1" dirty="0">
                <a:solidFill>
                  <a:schemeClr val="accent2"/>
                </a:solidFill>
              </a:rPr>
              <a:t>COST OF SALES</a:t>
            </a:r>
          </a:p>
        </c:rich>
      </c:tx>
      <c:layout>
        <c:manualLayout>
          <c:xMode val="edge"/>
          <c:yMode val="edge"/>
          <c:x val="0.39668235914955075"/>
          <c:y val="3.4700315457413249E-2"/>
        </c:manualLayout>
      </c:layout>
      <c:overlay val="0"/>
      <c:spPr>
        <a:noFill/>
        <a:ln>
          <a:noFill/>
        </a:ln>
        <a:effectLst/>
      </c:spPr>
      <c:txPr>
        <a:bodyPr rot="0" spcFirstLastPara="1" vertOverflow="ellipsis" vert="horz" wrap="square" anchor="ctr" anchorCtr="1"/>
        <a:lstStyle/>
        <a:p>
          <a:pPr>
            <a:defRPr sz="2800" b="1" i="0" u="none" strike="noStrike" kern="1200" cap="none" spc="0" normalizeH="0" baseline="0">
              <a:solidFill>
                <a:schemeClr val="accent2"/>
              </a:solidFill>
              <a:latin typeface="Alice" panose="020B0604020202020204" charset="0"/>
              <a:ea typeface="Alice" panose="020B0604020202020204" charset="0"/>
              <a:cs typeface="+mj-cs"/>
            </a:defRPr>
          </a:pPr>
          <a:endParaRPr lang="en-PK"/>
        </a:p>
      </c:txPr>
    </c:title>
    <c:autoTitleDeleted val="0"/>
    <c:plotArea>
      <c:layout>
        <c:manualLayout>
          <c:layoutTarget val="inner"/>
          <c:xMode val="edge"/>
          <c:yMode val="edge"/>
          <c:x val="0.17303434292935604"/>
          <c:y val="0.16929547844374343"/>
          <c:w val="0.74781149762229915"/>
          <c:h val="0.65615141955835965"/>
        </c:manualLayout>
      </c:layout>
      <c:barChart>
        <c:barDir val="col"/>
        <c:grouping val="clustered"/>
        <c:varyColors val="0"/>
        <c:ser>
          <c:idx val="0"/>
          <c:order val="0"/>
          <c:spPr>
            <a:solidFill>
              <a:schemeClr val="tx2">
                <a:lumMod val="60000"/>
                <a:lumOff val="40000"/>
              </a:schemeClr>
            </a:solidFill>
            <a:ln>
              <a:noFill/>
            </a:ln>
            <a:effectLst/>
          </c:spPr>
          <c:invertIfNegative val="0"/>
          <c:dLbls>
            <c:dLbl>
              <c:idx val="1"/>
              <c:layout>
                <c:manualLayout>
                  <c:x val="1.0337698139214336E-2"/>
                  <c:y val="4.17885499373171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42-4659-B70D-11F8D3897B2F}"/>
                </c:ext>
              </c:extLst>
            </c:dLbl>
            <c:spPr>
              <a:noFill/>
              <a:ln>
                <a:noFill/>
              </a:ln>
              <a:effectLst/>
            </c:spPr>
            <c:txPr>
              <a:bodyPr rot="0" spcFirstLastPara="1" vertOverflow="ellipsis" vert="horz" wrap="square" anchor="ctr" anchorCtr="1"/>
              <a:lstStyle/>
              <a:p>
                <a:pPr>
                  <a:defRPr sz="1200" b="0" i="0" u="none" strike="noStrike" kern="1200" baseline="0">
                    <a:solidFill>
                      <a:schemeClr val="accent2"/>
                    </a:solidFill>
                    <a:latin typeface="Alice" panose="020B0604020202020204" charset="0"/>
                    <a:ea typeface="Alice" panose="020B0604020202020204" charset="0"/>
                    <a:cs typeface="+mn-cs"/>
                  </a:defRPr>
                </a:pPr>
                <a:endParaRPr lang="en-P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chemeClr val="accent4"/>
                </a:solidFill>
                <a:round/>
              </a:ln>
              <a:effectLst/>
            </c:spPr>
            <c:trendlineType val="poly"/>
            <c:order val="6"/>
            <c:dispRSqr val="0"/>
            <c:dispEq val="0"/>
          </c:trendline>
          <c:cat>
            <c:strRef>
              <c:f>'Input Data.'!$C$6:$G$6</c:f>
              <c:strCache>
                <c:ptCount val="5"/>
                <c:pt idx="0">
                  <c:v>2025</c:v>
                </c:pt>
                <c:pt idx="1">
                  <c:v>2024</c:v>
                </c:pt>
                <c:pt idx="2">
                  <c:v>2023</c:v>
                </c:pt>
                <c:pt idx="3">
                  <c:v>2022</c:v>
                </c:pt>
                <c:pt idx="4">
                  <c:v>2021</c:v>
                </c:pt>
              </c:strCache>
              <c:extLst/>
            </c:strRef>
          </c:cat>
          <c:val>
            <c:numRef>
              <c:f>'Input Data.'!$C$45:$G$45</c:f>
              <c:numCache>
                <c:formatCode>_(* #,##0_);_(* \(#,##0\);_(* "-"_);_(@_)</c:formatCode>
                <c:ptCount val="5"/>
                <c:pt idx="0">
                  <c:v>7065229733</c:v>
                </c:pt>
                <c:pt idx="1">
                  <c:v>2874655970</c:v>
                </c:pt>
                <c:pt idx="2">
                  <c:v>3772137440</c:v>
                </c:pt>
                <c:pt idx="3">
                  <c:v>6014357200</c:v>
                </c:pt>
                <c:pt idx="4">
                  <c:v>226741864</c:v>
                </c:pt>
              </c:numCache>
              <c:extLst/>
            </c:numRef>
          </c:val>
          <c:extLst>
            <c:ext xmlns:c16="http://schemas.microsoft.com/office/drawing/2014/chart" uri="{C3380CC4-5D6E-409C-BE32-E72D297353CC}">
              <c16:uniqueId val="{00000002-B742-4659-B70D-11F8D3897B2F}"/>
            </c:ext>
          </c:extLst>
        </c:ser>
        <c:dLbls>
          <c:dLblPos val="outEnd"/>
          <c:showLegendKey val="0"/>
          <c:showVal val="1"/>
          <c:showCatName val="0"/>
          <c:showSerName val="0"/>
          <c:showPercent val="0"/>
          <c:showBubbleSize val="0"/>
        </c:dLbls>
        <c:gapWidth val="199"/>
        <c:axId val="632490416"/>
        <c:axId val="1"/>
      </c:barChart>
      <c:catAx>
        <c:axId val="63249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cap="none" spc="0" normalizeH="0" baseline="0">
                <a:solidFill>
                  <a:schemeClr val="accent2"/>
                </a:solidFill>
                <a:latin typeface="Alice" panose="020B0604020202020204" charset="0"/>
                <a:ea typeface="Alice" panose="020B0604020202020204" charset="0"/>
                <a:cs typeface="+mn-cs"/>
              </a:defRPr>
            </a:pPr>
            <a:endParaRPr lang="en-PK"/>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cap="all" baseline="0">
                    <a:solidFill>
                      <a:schemeClr val="accent2"/>
                    </a:solidFill>
                    <a:latin typeface="Alice" panose="020B0604020202020204" charset="0"/>
                    <a:ea typeface="Alice" panose="020B0604020202020204" charset="0"/>
                    <a:cs typeface="+mn-cs"/>
                  </a:defRPr>
                </a:pPr>
                <a:r>
                  <a:rPr lang="en-US" sz="1400" dirty="0">
                    <a:solidFill>
                      <a:schemeClr val="accent2"/>
                    </a:solidFill>
                  </a:rPr>
                  <a:t>Rupee</a:t>
                </a:r>
              </a:p>
            </c:rich>
          </c:tx>
          <c:layout>
            <c:manualLayout>
              <c:xMode val="edge"/>
              <c:yMode val="edge"/>
              <c:x val="4.9593130585863975E-2"/>
              <c:y val="0.42303119368143499"/>
            </c:manualLayout>
          </c:layout>
          <c:overlay val="0"/>
          <c:spPr>
            <a:noFill/>
            <a:ln>
              <a:noFill/>
            </a:ln>
            <a:effectLst/>
          </c:spPr>
          <c:txPr>
            <a:bodyPr rot="-5400000" spcFirstLastPara="1" vertOverflow="ellipsis" vert="horz" wrap="square" anchor="ctr" anchorCtr="1"/>
            <a:lstStyle/>
            <a:p>
              <a:pPr>
                <a:defRPr sz="1400" b="0" i="0" u="none" strike="noStrike" kern="1200" cap="all" baseline="0">
                  <a:solidFill>
                    <a:schemeClr val="accent2"/>
                  </a:solidFill>
                  <a:latin typeface="Alice" panose="020B0604020202020204" charset="0"/>
                  <a:ea typeface="Alice" panose="020B0604020202020204" charset="0"/>
                  <a:cs typeface="+mn-cs"/>
                </a:defRPr>
              </a:pPr>
              <a:endParaRPr lang="en-PK"/>
            </a:p>
          </c:txPr>
        </c:title>
        <c:numFmt formatCode="_(* #,##0_);_(* \(#,##0\);_(* &quot;-&quot;_);_(@_)" sourceLinked="1"/>
        <c:majorTickMark val="none"/>
        <c:minorTickMark val="none"/>
        <c:tickLblPos val="nextTo"/>
        <c:spPr>
          <a:noFill/>
          <a:ln>
            <a:noFill/>
          </a:ln>
          <a:effectLst/>
        </c:spPr>
        <c:txPr>
          <a:bodyPr rot="0" spcFirstLastPara="1" vertOverflow="ellipsis" wrap="square" anchor="ctr" anchorCtr="1"/>
          <a:lstStyle/>
          <a:p>
            <a:pPr>
              <a:defRPr sz="1050" b="0" i="0" u="none" strike="noStrike" kern="1200" baseline="0">
                <a:solidFill>
                  <a:schemeClr val="accent2"/>
                </a:solidFill>
                <a:latin typeface="Alice" panose="020B0604020202020204" charset="0"/>
                <a:ea typeface="Alice" panose="020B0604020202020204" charset="0"/>
                <a:cs typeface="+mn-cs"/>
              </a:defRPr>
            </a:pPr>
            <a:endParaRPr lang="en-PK"/>
          </a:p>
        </c:txPr>
        <c:crossAx val="632490416"/>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lice" panose="020B0604020202020204" charset="0"/>
          <a:ea typeface="Alice" panose="020B0604020202020204" charset="0"/>
        </a:defRPr>
      </a:pPr>
      <a:endParaRPr lang="en-P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800" b="0" i="0" u="none" strike="noStrike" kern="1200" cap="none" spc="0" normalizeH="0" baseline="0">
                <a:solidFill>
                  <a:schemeClr val="accent2"/>
                </a:solidFill>
                <a:latin typeface="Alice" panose="020B0604020202020204" charset="0"/>
                <a:ea typeface="Alice" panose="020B0604020202020204" charset="0"/>
                <a:cs typeface="+mj-cs"/>
              </a:defRPr>
            </a:pPr>
            <a:r>
              <a:rPr lang="en-US" sz="2800">
                <a:solidFill>
                  <a:schemeClr val="accent2"/>
                </a:solidFill>
              </a:rPr>
              <a:t>SELLING AND DISTRIBUTION COST</a:t>
            </a:r>
          </a:p>
        </c:rich>
      </c:tx>
      <c:layout>
        <c:manualLayout>
          <c:xMode val="edge"/>
          <c:yMode val="edge"/>
          <c:x val="0.27075200526295917"/>
          <c:y val="3.2310670590728473E-2"/>
        </c:manualLayout>
      </c:layout>
      <c:overlay val="0"/>
      <c:spPr>
        <a:noFill/>
        <a:ln>
          <a:noFill/>
        </a:ln>
        <a:effectLst/>
      </c:spPr>
      <c:txPr>
        <a:bodyPr rot="0" spcFirstLastPara="1" vertOverflow="ellipsis" vert="horz" wrap="square" anchor="ctr" anchorCtr="1"/>
        <a:lstStyle/>
        <a:p>
          <a:pPr>
            <a:defRPr sz="2800" b="0" i="0" u="none" strike="noStrike" kern="1200" cap="none" spc="0" normalizeH="0" baseline="0">
              <a:solidFill>
                <a:schemeClr val="accent2"/>
              </a:solidFill>
              <a:latin typeface="Alice" panose="020B0604020202020204" charset="0"/>
              <a:ea typeface="Alice" panose="020B0604020202020204" charset="0"/>
              <a:cs typeface="+mj-cs"/>
            </a:defRPr>
          </a:pPr>
          <a:endParaRPr lang="en-PK"/>
        </a:p>
      </c:txPr>
    </c:title>
    <c:autoTitleDeleted val="0"/>
    <c:plotArea>
      <c:layout>
        <c:manualLayout>
          <c:layoutTarget val="inner"/>
          <c:xMode val="edge"/>
          <c:yMode val="edge"/>
          <c:x val="0.17006475114093589"/>
          <c:y val="0.1534944214447421"/>
          <c:w val="0.76140481326208409"/>
          <c:h val="0.62886808979035713"/>
        </c:manualLayout>
      </c:layout>
      <c:barChart>
        <c:barDir val="col"/>
        <c:grouping val="clustered"/>
        <c:varyColors val="0"/>
        <c:ser>
          <c:idx val="0"/>
          <c:order val="0"/>
          <c:spPr>
            <a:solidFill>
              <a:schemeClr val="accent6"/>
            </a:solidFill>
            <a:ln>
              <a:noFill/>
            </a:ln>
            <a:effectLst/>
          </c:spPr>
          <c:invertIfNegative val="0"/>
          <c:trendline>
            <c:spPr>
              <a:ln w="19050" cap="rnd">
                <a:solidFill>
                  <a:schemeClr val="accent6"/>
                </a:solidFill>
                <a:round/>
              </a:ln>
              <a:effectLst/>
            </c:spPr>
            <c:trendlineType val="poly"/>
            <c:order val="6"/>
            <c:dispRSqr val="0"/>
            <c:dispEq val="0"/>
          </c:trendline>
          <c:cat>
            <c:strRef>
              <c:f>'Input Data.'!$C$6:$G$6</c:f>
              <c:strCache>
                <c:ptCount val="5"/>
                <c:pt idx="0">
                  <c:v>2025</c:v>
                </c:pt>
                <c:pt idx="1">
                  <c:v>2024</c:v>
                </c:pt>
                <c:pt idx="2">
                  <c:v>2023</c:v>
                </c:pt>
                <c:pt idx="3">
                  <c:v>2022</c:v>
                </c:pt>
                <c:pt idx="4">
                  <c:v>2021</c:v>
                </c:pt>
              </c:strCache>
              <c:extLst/>
            </c:strRef>
          </c:cat>
          <c:val>
            <c:numRef>
              <c:f>'Input Data.'!$C$47:$G$47</c:f>
              <c:numCache>
                <c:formatCode>_(* #,##0_);_(* \(#,##0\);_(* "-"_);_(@_)</c:formatCode>
                <c:ptCount val="5"/>
                <c:pt idx="0">
                  <c:v>15936296</c:v>
                </c:pt>
                <c:pt idx="1">
                  <c:v>2797355</c:v>
                </c:pt>
                <c:pt idx="2">
                  <c:v>1298000</c:v>
                </c:pt>
                <c:pt idx="3">
                  <c:v>15775800</c:v>
                </c:pt>
                <c:pt idx="4">
                  <c:v>1844454</c:v>
                </c:pt>
              </c:numCache>
              <c:extLst/>
            </c:numRef>
          </c:val>
          <c:extLst>
            <c:ext xmlns:c16="http://schemas.microsoft.com/office/drawing/2014/chart" uri="{C3380CC4-5D6E-409C-BE32-E72D297353CC}">
              <c16:uniqueId val="{00000001-8E4D-4434-A9CE-A322B830EA1C}"/>
            </c:ext>
          </c:extLst>
        </c:ser>
        <c:dLbls>
          <c:showLegendKey val="0"/>
          <c:showVal val="0"/>
          <c:showCatName val="0"/>
          <c:showSerName val="0"/>
          <c:showPercent val="0"/>
          <c:showBubbleSize val="0"/>
        </c:dLbls>
        <c:gapWidth val="199"/>
        <c:axId val="632490832"/>
        <c:axId val="1"/>
      </c:barChart>
      <c:catAx>
        <c:axId val="632490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cap="none" spc="0" normalizeH="0" baseline="0">
                <a:solidFill>
                  <a:schemeClr val="accent2"/>
                </a:solidFill>
                <a:latin typeface="Alice" panose="020B0604020202020204" charset="0"/>
                <a:ea typeface="Alice" panose="020B0604020202020204" charset="0"/>
                <a:cs typeface="+mn-cs"/>
              </a:defRPr>
            </a:pPr>
            <a:endParaRPr lang="en-PK"/>
          </a:p>
        </c:txPr>
        <c:crossAx val="1"/>
        <c:crosses val="autoZero"/>
        <c:auto val="1"/>
        <c:lblAlgn val="ctr"/>
        <c:lblOffset val="100"/>
        <c:noMultiLvlLbl val="0"/>
      </c:catAx>
      <c:valAx>
        <c:axId val="1"/>
        <c:scaling>
          <c:orientation val="minMax"/>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cap="all" baseline="0">
                    <a:solidFill>
                      <a:schemeClr val="accent2"/>
                    </a:solidFill>
                    <a:latin typeface="Alice" panose="020B0604020202020204" charset="0"/>
                    <a:ea typeface="Alice" panose="020B0604020202020204" charset="0"/>
                    <a:cs typeface="+mn-cs"/>
                  </a:defRPr>
                </a:pPr>
                <a:r>
                  <a:rPr lang="en-US" sz="1600">
                    <a:solidFill>
                      <a:schemeClr val="accent2"/>
                    </a:solidFill>
                  </a:rPr>
                  <a:t>Rupees</a:t>
                </a:r>
              </a:p>
            </c:rich>
          </c:tx>
          <c:layout>
            <c:manualLayout>
              <c:xMode val="edge"/>
              <c:yMode val="edge"/>
              <c:x val="3.7876855102874668E-2"/>
              <c:y val="0.41489298373785749"/>
            </c:manualLayout>
          </c:layout>
          <c:overlay val="0"/>
          <c:spPr>
            <a:noFill/>
            <a:ln>
              <a:noFill/>
            </a:ln>
            <a:effectLst/>
          </c:spPr>
          <c:txPr>
            <a:bodyPr rot="-5400000" spcFirstLastPara="1" vertOverflow="ellipsis" vert="horz" wrap="square" anchor="ctr" anchorCtr="1"/>
            <a:lstStyle/>
            <a:p>
              <a:pPr>
                <a:defRPr sz="1600" b="0" i="0" u="none" strike="noStrike" kern="1200" cap="all" baseline="0">
                  <a:solidFill>
                    <a:schemeClr val="accent2"/>
                  </a:solidFill>
                  <a:latin typeface="Alice" panose="020B0604020202020204" charset="0"/>
                  <a:ea typeface="Alice" panose="020B0604020202020204" charset="0"/>
                  <a:cs typeface="+mn-cs"/>
                </a:defRPr>
              </a:pPr>
              <a:endParaRPr lang="en-PK"/>
            </a:p>
          </c:txPr>
        </c:title>
        <c:numFmt formatCode="_(* #,##0_);_(* \(#,##0\);_(* &quot;-&quot;_);_(@_)" sourceLinked="1"/>
        <c:majorTickMark val="none"/>
        <c:minorTickMark val="none"/>
        <c:tickLblPos val="nextTo"/>
        <c:spPr>
          <a:noFill/>
          <a:ln>
            <a:noFill/>
          </a:ln>
          <a:effectLst/>
        </c:spPr>
        <c:txPr>
          <a:bodyPr rot="0" spcFirstLastPara="1" vertOverflow="ellipsis" wrap="square" anchor="ctr" anchorCtr="1"/>
          <a:lstStyle/>
          <a:p>
            <a:pPr>
              <a:defRPr sz="1100" b="0" i="0" u="none" strike="noStrike" kern="1200" baseline="0">
                <a:solidFill>
                  <a:schemeClr val="accent2"/>
                </a:solidFill>
                <a:latin typeface="Alice" panose="020B0604020202020204" charset="0"/>
                <a:ea typeface="Alice" panose="020B0604020202020204" charset="0"/>
                <a:cs typeface="+mn-cs"/>
              </a:defRPr>
            </a:pPr>
            <a:endParaRPr lang="en-PK"/>
          </a:p>
        </c:txPr>
        <c:crossAx val="632490832"/>
        <c:crosses val="autoZero"/>
        <c:crossBetween val="between"/>
      </c:valAx>
      <c:spPr>
        <a:noFill/>
        <a:ln>
          <a:noFill/>
        </a:ln>
        <a:effectLst/>
      </c:spPr>
    </c:plotArea>
    <c:plotVisOnly val="1"/>
    <c:dispBlanksAs val="gap"/>
    <c:showDLblsOverMax val="0"/>
  </c:chart>
  <c:spPr>
    <a:noFill/>
    <a:ln>
      <a:noFill/>
    </a:ln>
    <a:effectLst/>
  </c:spPr>
  <c:txPr>
    <a:bodyPr/>
    <a:lstStyle/>
    <a:p>
      <a:pPr>
        <a:defRPr sz="1100">
          <a:latin typeface="Alice" panose="020B0604020202020204" charset="0"/>
          <a:ea typeface="Alice" panose="020B0604020202020204" charset="0"/>
        </a:defRPr>
      </a:pPr>
      <a:endParaRPr lang="en-P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800" b="0" i="0" u="none" strike="noStrike" kern="1200" cap="none" spc="0" normalizeH="0" baseline="0">
                <a:solidFill>
                  <a:schemeClr val="accent2"/>
                </a:solidFill>
                <a:latin typeface="Alice" panose="020B0604020202020204" charset="0"/>
                <a:ea typeface="Alice" panose="020B0604020202020204" charset="0"/>
                <a:cs typeface="+mj-cs"/>
              </a:defRPr>
            </a:pPr>
            <a:r>
              <a:rPr lang="en-US" sz="2800">
                <a:solidFill>
                  <a:schemeClr val="accent2"/>
                </a:solidFill>
              </a:rPr>
              <a:t>ADMINISTRATIVE EXPENSES</a:t>
            </a:r>
          </a:p>
        </c:rich>
      </c:tx>
      <c:layout>
        <c:manualLayout>
          <c:xMode val="edge"/>
          <c:yMode val="edge"/>
          <c:x val="0.28296507410219413"/>
          <c:y val="2.22222445695897E-2"/>
        </c:manualLayout>
      </c:layout>
      <c:overlay val="0"/>
      <c:spPr>
        <a:noFill/>
        <a:ln>
          <a:noFill/>
        </a:ln>
        <a:effectLst/>
      </c:spPr>
      <c:txPr>
        <a:bodyPr rot="0" spcFirstLastPara="1" vertOverflow="ellipsis" vert="horz" wrap="square" anchor="ctr" anchorCtr="1"/>
        <a:lstStyle/>
        <a:p>
          <a:pPr>
            <a:defRPr sz="2800" b="0" i="0" u="none" strike="noStrike" kern="1200" cap="none" spc="0" normalizeH="0" baseline="0">
              <a:solidFill>
                <a:schemeClr val="accent2"/>
              </a:solidFill>
              <a:latin typeface="Alice" panose="020B0604020202020204" charset="0"/>
              <a:ea typeface="Alice" panose="020B0604020202020204" charset="0"/>
              <a:cs typeface="+mj-cs"/>
            </a:defRPr>
          </a:pPr>
          <a:endParaRPr lang="en-PK"/>
        </a:p>
      </c:txPr>
    </c:title>
    <c:autoTitleDeleted val="0"/>
    <c:plotArea>
      <c:layout>
        <c:manualLayout>
          <c:layoutTarget val="inner"/>
          <c:xMode val="edge"/>
          <c:yMode val="edge"/>
          <c:x val="0.16448325368938083"/>
          <c:y val="0.20634987293255011"/>
          <c:w val="0.76875714937152084"/>
          <c:h val="0.64762105537281556"/>
        </c:manualLayout>
      </c:layout>
      <c:barChart>
        <c:barDir val="col"/>
        <c:grouping val="clustered"/>
        <c:varyColors val="0"/>
        <c:ser>
          <c:idx val="0"/>
          <c:order val="0"/>
          <c:spPr>
            <a:solidFill>
              <a:schemeClr val="accent6"/>
            </a:solidFill>
            <a:ln>
              <a:noFill/>
            </a:ln>
            <a:effectLst/>
          </c:spPr>
          <c:invertIfNegative val="0"/>
          <c:trendline>
            <c:spPr>
              <a:ln w="19050" cap="rnd">
                <a:solidFill>
                  <a:schemeClr val="accent6"/>
                </a:solidFill>
                <a:round/>
              </a:ln>
              <a:effectLst/>
            </c:spPr>
            <c:trendlineType val="poly"/>
            <c:order val="3"/>
            <c:dispRSqr val="0"/>
            <c:dispEq val="0"/>
          </c:trendline>
          <c:cat>
            <c:strRef>
              <c:f>'Input Data.'!$C$6:$G$6</c:f>
              <c:strCache>
                <c:ptCount val="5"/>
                <c:pt idx="0">
                  <c:v>2025</c:v>
                </c:pt>
                <c:pt idx="1">
                  <c:v>2024</c:v>
                </c:pt>
                <c:pt idx="2">
                  <c:v>2023</c:v>
                </c:pt>
                <c:pt idx="3">
                  <c:v>2022</c:v>
                </c:pt>
                <c:pt idx="4">
                  <c:v>2021</c:v>
                </c:pt>
              </c:strCache>
              <c:extLst/>
            </c:strRef>
          </c:cat>
          <c:val>
            <c:numRef>
              <c:f>'Input Data.'!$C$48:$G$48</c:f>
              <c:numCache>
                <c:formatCode>_(* #,##0_);_(* \(#,##0\);_(* "-"_);_(@_)</c:formatCode>
                <c:ptCount val="5"/>
                <c:pt idx="0">
                  <c:v>118949823</c:v>
                </c:pt>
                <c:pt idx="1">
                  <c:v>276404236</c:v>
                </c:pt>
                <c:pt idx="2">
                  <c:v>51623408</c:v>
                </c:pt>
                <c:pt idx="3">
                  <c:v>43874558</c:v>
                </c:pt>
                <c:pt idx="4" formatCode="_(* #,##0_);_(* \(#,##0\);_(* &quot;-&quot;??_);_(@_)">
                  <c:v>15273926</c:v>
                </c:pt>
              </c:numCache>
              <c:extLst/>
            </c:numRef>
          </c:val>
          <c:extLst>
            <c:ext xmlns:c16="http://schemas.microsoft.com/office/drawing/2014/chart" uri="{C3380CC4-5D6E-409C-BE32-E72D297353CC}">
              <c16:uniqueId val="{00000001-EB46-4BEF-A24F-4A2C248515F6}"/>
            </c:ext>
          </c:extLst>
        </c:ser>
        <c:dLbls>
          <c:showLegendKey val="0"/>
          <c:showVal val="0"/>
          <c:showCatName val="0"/>
          <c:showSerName val="0"/>
          <c:showPercent val="0"/>
          <c:showBubbleSize val="0"/>
        </c:dLbls>
        <c:gapWidth val="199"/>
        <c:axId val="632491248"/>
        <c:axId val="1"/>
      </c:barChart>
      <c:catAx>
        <c:axId val="63249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cap="none" spc="0" normalizeH="0" baseline="0">
                <a:solidFill>
                  <a:schemeClr val="accent2"/>
                </a:solidFill>
                <a:latin typeface="Alice" panose="020B0604020202020204" charset="0"/>
                <a:ea typeface="Alice" panose="020B0604020202020204" charset="0"/>
                <a:cs typeface="+mn-cs"/>
              </a:defRPr>
            </a:pPr>
            <a:endParaRPr lang="en-PK"/>
          </a:p>
        </c:txPr>
        <c:crossAx val="1"/>
        <c:crosses val="autoZero"/>
        <c:auto val="1"/>
        <c:lblAlgn val="ctr"/>
        <c:lblOffset val="100"/>
        <c:tickLblSkip val="1"/>
        <c:tickMarkSkip val="1"/>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cap="all" baseline="0">
                    <a:solidFill>
                      <a:schemeClr val="accent2"/>
                    </a:solidFill>
                    <a:latin typeface="Alice" panose="020B0604020202020204" charset="0"/>
                    <a:ea typeface="Alice" panose="020B0604020202020204" charset="0"/>
                    <a:cs typeface="+mn-cs"/>
                  </a:defRPr>
                </a:pPr>
                <a:r>
                  <a:rPr lang="en-US" sz="1600">
                    <a:solidFill>
                      <a:schemeClr val="accent2"/>
                    </a:solidFill>
                  </a:rPr>
                  <a:t>Rupee</a:t>
                </a:r>
              </a:p>
            </c:rich>
          </c:tx>
          <c:layout>
            <c:manualLayout>
              <c:xMode val="edge"/>
              <c:yMode val="edge"/>
              <c:x val="3.7561769072087442E-2"/>
              <c:y val="0.45838455349959772"/>
            </c:manualLayout>
          </c:layout>
          <c:overlay val="0"/>
          <c:spPr>
            <a:noFill/>
            <a:ln>
              <a:noFill/>
            </a:ln>
            <a:effectLst/>
          </c:spPr>
          <c:txPr>
            <a:bodyPr rot="-5400000" spcFirstLastPara="1" vertOverflow="ellipsis" vert="horz" wrap="square" anchor="ctr" anchorCtr="1"/>
            <a:lstStyle/>
            <a:p>
              <a:pPr>
                <a:defRPr sz="1600" b="0" i="0" u="none" strike="noStrike" kern="1200" cap="all" baseline="0">
                  <a:solidFill>
                    <a:schemeClr val="accent2"/>
                  </a:solidFill>
                  <a:latin typeface="Alice" panose="020B0604020202020204" charset="0"/>
                  <a:ea typeface="Alice" panose="020B0604020202020204" charset="0"/>
                  <a:cs typeface="+mn-cs"/>
                </a:defRPr>
              </a:pPr>
              <a:endParaRPr lang="en-PK"/>
            </a:p>
          </c:txPr>
        </c:title>
        <c:numFmt formatCode="_(* #,##0_);_(* \(#,##0\);_(* &quot;-&quot;_);_(@_)" sourceLinked="1"/>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accent2"/>
                </a:solidFill>
                <a:latin typeface="Alice" panose="020B0604020202020204" charset="0"/>
                <a:ea typeface="Alice" panose="020B0604020202020204" charset="0"/>
                <a:cs typeface="+mn-cs"/>
              </a:defRPr>
            </a:pPr>
            <a:endParaRPr lang="en-PK"/>
          </a:p>
        </c:txPr>
        <c:crossAx val="632491248"/>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Alice" panose="020B0604020202020204" charset="0"/>
          <a:ea typeface="Alice" panose="020B0604020202020204" charset="0"/>
        </a:defRPr>
      </a:pPr>
      <a:endParaRPr lang="en-P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800" b="0" i="0" u="none" strike="noStrike" kern="1200" cap="none" spc="0" normalizeH="0" baseline="0">
                <a:solidFill>
                  <a:schemeClr val="accent2"/>
                </a:solidFill>
                <a:latin typeface="Alice" panose="020B0604020202020204" charset="0"/>
                <a:ea typeface="Alice" panose="020B0604020202020204" charset="0"/>
                <a:cs typeface="+mj-cs"/>
              </a:defRPr>
            </a:pPr>
            <a:r>
              <a:rPr lang="en-US" sz="2800">
                <a:solidFill>
                  <a:schemeClr val="accent2"/>
                </a:solidFill>
              </a:rPr>
              <a:t>Current asset changes</a:t>
            </a:r>
          </a:p>
        </c:rich>
      </c:tx>
      <c:layout>
        <c:manualLayout>
          <c:xMode val="edge"/>
          <c:yMode val="edge"/>
          <c:x val="0.32244315513192429"/>
          <c:y val="4.2682926829268296E-2"/>
        </c:manualLayout>
      </c:layout>
      <c:overlay val="0"/>
      <c:spPr>
        <a:noFill/>
        <a:ln>
          <a:noFill/>
        </a:ln>
        <a:effectLst/>
      </c:spPr>
      <c:txPr>
        <a:bodyPr rot="0" spcFirstLastPara="1" vertOverflow="ellipsis" vert="horz" wrap="square" anchor="ctr" anchorCtr="1"/>
        <a:lstStyle/>
        <a:p>
          <a:pPr>
            <a:defRPr sz="2800" b="0" i="0" u="none" strike="noStrike" kern="1200" cap="none" spc="0" normalizeH="0" baseline="0">
              <a:solidFill>
                <a:schemeClr val="accent2"/>
              </a:solidFill>
              <a:latin typeface="Alice" panose="020B0604020202020204" charset="0"/>
              <a:ea typeface="Alice" panose="020B0604020202020204" charset="0"/>
              <a:cs typeface="+mj-cs"/>
            </a:defRPr>
          </a:pPr>
          <a:endParaRPr lang="en-PK"/>
        </a:p>
      </c:txPr>
    </c:title>
    <c:autoTitleDeleted val="0"/>
    <c:plotArea>
      <c:layout>
        <c:manualLayout>
          <c:layoutTarget val="inner"/>
          <c:xMode val="edge"/>
          <c:yMode val="edge"/>
          <c:x val="0.18954278611172723"/>
          <c:y val="0.28353700745672078"/>
          <c:w val="0.78921694562038147"/>
          <c:h val="0.50304952935869818"/>
        </c:manualLayout>
      </c:layout>
      <c:barChart>
        <c:barDir val="col"/>
        <c:grouping val="clustered"/>
        <c:varyColors val="0"/>
        <c:ser>
          <c:idx val="0"/>
          <c:order val="0"/>
          <c:spPr>
            <a:solidFill>
              <a:schemeClr val="tx2">
                <a:lumMod val="60000"/>
                <a:lumOff val="40000"/>
              </a:schemeClr>
            </a:solidFill>
            <a:ln>
              <a:noFill/>
            </a:ln>
            <a:effectLst/>
          </c:spPr>
          <c:invertIfNegative val="0"/>
          <c:trendline>
            <c:spPr>
              <a:ln w="19050" cap="rnd">
                <a:solidFill>
                  <a:schemeClr val="accent4"/>
                </a:solidFill>
                <a:round/>
              </a:ln>
              <a:effectLst/>
            </c:spPr>
            <c:trendlineType val="poly"/>
            <c:order val="6"/>
            <c:dispRSqr val="0"/>
            <c:dispEq val="0"/>
          </c:trendline>
          <c:cat>
            <c:strRef>
              <c:f>'Input Data.'!$C$6:$G$6</c:f>
              <c:strCache>
                <c:ptCount val="5"/>
                <c:pt idx="0">
                  <c:v>2025</c:v>
                </c:pt>
                <c:pt idx="1">
                  <c:v>2024</c:v>
                </c:pt>
                <c:pt idx="2">
                  <c:v>2023</c:v>
                </c:pt>
                <c:pt idx="3">
                  <c:v>2022</c:v>
                </c:pt>
                <c:pt idx="4">
                  <c:v>2021</c:v>
                </c:pt>
              </c:strCache>
              <c:extLst/>
            </c:strRef>
          </c:cat>
          <c:val>
            <c:numRef>
              <c:f>'Input Data.'!$C$22:$G$22</c:f>
              <c:numCache>
                <c:formatCode>_(* #,##0_);_(* \(#,##0\);_(* "-"_);_(@_)</c:formatCode>
                <c:ptCount val="5"/>
                <c:pt idx="0">
                  <c:v>4021511045</c:v>
                </c:pt>
                <c:pt idx="1">
                  <c:v>3405276371</c:v>
                </c:pt>
                <c:pt idx="2">
                  <c:v>2020345661</c:v>
                </c:pt>
                <c:pt idx="3">
                  <c:v>1483934165</c:v>
                </c:pt>
                <c:pt idx="4">
                  <c:v>4605924</c:v>
                </c:pt>
              </c:numCache>
              <c:extLst/>
            </c:numRef>
          </c:val>
          <c:extLst>
            <c:ext xmlns:c16="http://schemas.microsoft.com/office/drawing/2014/chart" uri="{C3380CC4-5D6E-409C-BE32-E72D297353CC}">
              <c16:uniqueId val="{00000001-EE33-4188-A05C-BC2CC8D24EC6}"/>
            </c:ext>
          </c:extLst>
        </c:ser>
        <c:dLbls>
          <c:showLegendKey val="0"/>
          <c:showVal val="0"/>
          <c:showCatName val="0"/>
          <c:showSerName val="0"/>
          <c:showPercent val="0"/>
          <c:showBubbleSize val="0"/>
        </c:dLbls>
        <c:gapWidth val="199"/>
        <c:axId val="632851984"/>
        <c:axId val="1"/>
      </c:barChart>
      <c:catAx>
        <c:axId val="632851984"/>
        <c:scaling>
          <c:orientation val="minMax"/>
        </c:scaling>
        <c:delete val="0"/>
        <c:axPos val="b"/>
        <c:title>
          <c:tx>
            <c:rich>
              <a:bodyPr rot="0" spcFirstLastPara="1" vertOverflow="ellipsis" vert="horz" wrap="square" anchor="ctr" anchorCtr="1"/>
              <a:lstStyle/>
              <a:p>
                <a:pPr>
                  <a:defRPr sz="1600" b="0" i="0" u="none" strike="noStrike" kern="1200" cap="all" baseline="0">
                    <a:solidFill>
                      <a:schemeClr val="accent2"/>
                    </a:solidFill>
                    <a:latin typeface="Alice" panose="020B0604020202020204" charset="0"/>
                    <a:ea typeface="Alice" panose="020B0604020202020204" charset="0"/>
                    <a:cs typeface="+mn-cs"/>
                  </a:defRPr>
                </a:pPr>
                <a:r>
                  <a:rPr lang="en-US" sz="1600">
                    <a:solidFill>
                      <a:schemeClr val="accent2"/>
                    </a:solidFill>
                  </a:rPr>
                  <a:t>Years</a:t>
                </a:r>
              </a:p>
            </c:rich>
          </c:tx>
          <c:layout>
            <c:manualLayout>
              <c:xMode val="edge"/>
              <c:yMode val="edge"/>
              <c:x val="0.48924921873542992"/>
              <c:y val="0.88297954761714181"/>
            </c:manualLayout>
          </c:layout>
          <c:overlay val="0"/>
          <c:spPr>
            <a:noFill/>
            <a:ln>
              <a:noFill/>
            </a:ln>
            <a:effectLst/>
          </c:spPr>
          <c:txPr>
            <a:bodyPr rot="0" spcFirstLastPara="1" vertOverflow="ellipsis" vert="horz" wrap="square" anchor="ctr" anchorCtr="1"/>
            <a:lstStyle/>
            <a:p>
              <a:pPr>
                <a:defRPr sz="1600" b="0" i="0" u="none" strike="noStrike" kern="1200" cap="all" baseline="0">
                  <a:solidFill>
                    <a:schemeClr val="accent2"/>
                  </a:solidFill>
                  <a:latin typeface="Alice" panose="020B0604020202020204" charset="0"/>
                  <a:ea typeface="Alice" panose="020B0604020202020204" charset="0"/>
                  <a:cs typeface="+mn-cs"/>
                </a:defRPr>
              </a:pPr>
              <a:endParaRPr lang="en-P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cap="none" spc="0" normalizeH="0" baseline="0">
                <a:solidFill>
                  <a:schemeClr val="accent2"/>
                </a:solidFill>
                <a:latin typeface="Alice" panose="020B0604020202020204" charset="0"/>
                <a:ea typeface="Alice" panose="020B0604020202020204" charset="0"/>
                <a:cs typeface="+mn-cs"/>
              </a:defRPr>
            </a:pPr>
            <a:endParaRPr lang="en-PK"/>
          </a:p>
        </c:txPr>
        <c:crossAx val="1"/>
        <c:crosses val="autoZero"/>
        <c:auto val="1"/>
        <c:lblAlgn val="ctr"/>
        <c:lblOffset val="100"/>
        <c:tickLblSkip val="1"/>
        <c:tickMarkSkip val="1"/>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cap="all" baseline="0">
                    <a:solidFill>
                      <a:schemeClr val="accent2"/>
                    </a:solidFill>
                    <a:latin typeface="Alice" panose="020B0604020202020204" charset="0"/>
                    <a:ea typeface="Alice" panose="020B0604020202020204" charset="0"/>
                    <a:cs typeface="+mn-cs"/>
                  </a:defRPr>
                </a:pPr>
                <a:r>
                  <a:rPr lang="en-US" sz="1200">
                    <a:solidFill>
                      <a:schemeClr val="accent2"/>
                    </a:solidFill>
                  </a:rPr>
                  <a:t>Values</a:t>
                </a:r>
              </a:p>
            </c:rich>
          </c:tx>
          <c:layout>
            <c:manualLayout>
              <c:xMode val="edge"/>
              <c:yMode val="edge"/>
              <c:x val="6.2613063760403057E-2"/>
              <c:y val="0.45683023807393791"/>
            </c:manualLayout>
          </c:layout>
          <c:overlay val="0"/>
          <c:spPr>
            <a:noFill/>
            <a:ln>
              <a:noFill/>
            </a:ln>
            <a:effectLst/>
          </c:spPr>
          <c:txPr>
            <a:bodyPr rot="-5400000" spcFirstLastPara="1" vertOverflow="ellipsis" vert="horz" wrap="square" anchor="ctr" anchorCtr="1"/>
            <a:lstStyle/>
            <a:p>
              <a:pPr>
                <a:defRPr sz="1200" b="0" i="0" u="none" strike="noStrike" kern="1200" cap="all" baseline="0">
                  <a:solidFill>
                    <a:schemeClr val="accent2"/>
                  </a:solidFill>
                  <a:latin typeface="Alice" panose="020B0604020202020204" charset="0"/>
                  <a:ea typeface="Alice" panose="020B0604020202020204" charset="0"/>
                  <a:cs typeface="+mn-cs"/>
                </a:defRPr>
              </a:pPr>
              <a:endParaRPr lang="en-PK"/>
            </a:p>
          </c:txPr>
        </c:title>
        <c:numFmt formatCode="_(* #,##0_);_(* \(#,##0\);_(* &quot;-&quot;_);_(@_)" sourceLinked="1"/>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accent2"/>
                </a:solidFill>
                <a:latin typeface="Alice" panose="020B0604020202020204" charset="0"/>
                <a:ea typeface="Alice" panose="020B0604020202020204" charset="0"/>
                <a:cs typeface="+mn-cs"/>
              </a:defRPr>
            </a:pPr>
            <a:endParaRPr lang="en-PK"/>
          </a:p>
        </c:txPr>
        <c:crossAx val="63285198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Alice" panose="020B0604020202020204" charset="0"/>
          <a:ea typeface="Alice" panose="020B0604020202020204" charset="0"/>
        </a:defRPr>
      </a:pPr>
      <a:endParaRPr lang="en-P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800" b="1" i="0" u="none" strike="noStrike" kern="1200" spc="0" baseline="0">
                <a:solidFill>
                  <a:schemeClr val="accent2"/>
                </a:solidFill>
                <a:latin typeface="Alice" panose="020B0604020202020204" charset="0"/>
                <a:ea typeface="Alice" panose="020B0604020202020204" charset="0"/>
                <a:cs typeface="+mn-cs"/>
              </a:defRPr>
            </a:pPr>
            <a:r>
              <a:rPr lang="en-US" sz="2800">
                <a:solidFill>
                  <a:schemeClr val="accent2"/>
                </a:solidFill>
              </a:rPr>
              <a:t>TOTAL ASSET CHANGES</a:t>
            </a:r>
          </a:p>
        </c:rich>
      </c:tx>
      <c:layout>
        <c:manualLayout>
          <c:xMode val="edge"/>
          <c:yMode val="edge"/>
          <c:x val="0.36976383400959156"/>
          <c:y val="2.0821276198949211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accent2"/>
              </a:solidFill>
              <a:latin typeface="Alice" panose="020B0604020202020204" charset="0"/>
              <a:ea typeface="Alice" panose="020B0604020202020204" charset="0"/>
              <a:cs typeface="+mn-cs"/>
            </a:defRPr>
          </a:pPr>
          <a:endParaRPr lang="en-PK"/>
        </a:p>
      </c:txPr>
    </c:title>
    <c:autoTitleDeleted val="0"/>
    <c:plotArea>
      <c:layout>
        <c:manualLayout>
          <c:layoutTarget val="inner"/>
          <c:xMode val="edge"/>
          <c:yMode val="edge"/>
          <c:x val="0.13024370803342833"/>
          <c:y val="0.12356092899735051"/>
          <c:w val="0.83933693487700545"/>
          <c:h val="0.67890111005922105"/>
        </c:manualLayout>
      </c:layout>
      <c:barChart>
        <c:barDir val="col"/>
        <c:grouping val="clustered"/>
        <c:varyColors val="0"/>
        <c:ser>
          <c:idx val="0"/>
          <c:order val="0"/>
          <c:spPr>
            <a:solidFill>
              <a:schemeClr val="accent6"/>
            </a:solidFill>
            <a:ln>
              <a:noFill/>
            </a:ln>
            <a:effectLst/>
          </c:spPr>
          <c:invertIfNegative val="0"/>
          <c:cat>
            <c:strRef>
              <c:f>'Input Data.'!$C$6:$G$6</c:f>
              <c:strCache>
                <c:ptCount val="5"/>
                <c:pt idx="0">
                  <c:v>2025</c:v>
                </c:pt>
                <c:pt idx="1">
                  <c:v>2024</c:v>
                </c:pt>
                <c:pt idx="2">
                  <c:v>2023</c:v>
                </c:pt>
                <c:pt idx="3">
                  <c:v>2022</c:v>
                </c:pt>
                <c:pt idx="4">
                  <c:v>2021</c:v>
                </c:pt>
              </c:strCache>
              <c:extLst/>
            </c:strRef>
          </c:cat>
          <c:val>
            <c:numRef>
              <c:f>'Input Data.'!$C$23:$G$23</c:f>
              <c:numCache>
                <c:formatCode>_(* #,##0_);_(* \(#,##0\);_(* "-"_);_(@_)</c:formatCode>
                <c:ptCount val="5"/>
                <c:pt idx="0">
                  <c:v>7665732839</c:v>
                </c:pt>
                <c:pt idx="1">
                  <c:v>7179091105</c:v>
                </c:pt>
                <c:pt idx="2">
                  <c:v>5854073885</c:v>
                </c:pt>
                <c:pt idx="3">
                  <c:v>4548262790</c:v>
                </c:pt>
                <c:pt idx="4">
                  <c:v>4605924</c:v>
                </c:pt>
              </c:numCache>
              <c:extLst/>
            </c:numRef>
          </c:val>
          <c:extLst>
            <c:ext xmlns:c16="http://schemas.microsoft.com/office/drawing/2014/chart" uri="{C3380CC4-5D6E-409C-BE32-E72D297353CC}">
              <c16:uniqueId val="{00000000-8C1E-4278-A98C-F6B0BBE542ED}"/>
            </c:ext>
          </c:extLst>
        </c:ser>
        <c:dLbls>
          <c:showLegendKey val="0"/>
          <c:showVal val="0"/>
          <c:showCatName val="0"/>
          <c:showSerName val="0"/>
          <c:showPercent val="0"/>
          <c:showBubbleSize val="0"/>
        </c:dLbls>
        <c:gapWidth val="219"/>
        <c:overlap val="-27"/>
        <c:axId val="626363392"/>
        <c:axId val="1"/>
      </c:barChart>
      <c:catAx>
        <c:axId val="626363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1" i="0" u="none" strike="noStrike" kern="1200" baseline="0">
                <a:solidFill>
                  <a:schemeClr val="accent2"/>
                </a:solidFill>
                <a:latin typeface="Alice" panose="020B0604020202020204" charset="0"/>
                <a:ea typeface="Alice" panose="020B0604020202020204" charset="0"/>
                <a:cs typeface="+mn-cs"/>
              </a:defRPr>
            </a:pPr>
            <a:endParaRPr lang="en-PK"/>
          </a:p>
        </c:txPr>
        <c:crossAx val="1"/>
        <c:crosses val="autoZero"/>
        <c:auto val="1"/>
        <c:lblAlgn val="ctr"/>
        <c:lblOffset val="100"/>
        <c:noMultiLvlLbl val="0"/>
      </c:catAx>
      <c:valAx>
        <c:axId val="1"/>
        <c:scaling>
          <c:orientation val="minMax"/>
          <c:min val="1000000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0" spcFirstLastPara="1" vertOverflow="ellipsis" wrap="square" anchor="ctr" anchorCtr="1"/>
          <a:lstStyle/>
          <a:p>
            <a:pPr>
              <a:defRPr sz="1100" b="1" i="0" u="none" strike="noStrike" kern="1200" baseline="0">
                <a:solidFill>
                  <a:schemeClr val="accent2"/>
                </a:solidFill>
                <a:latin typeface="Alice" panose="020B0604020202020204" charset="0"/>
                <a:ea typeface="Alice" panose="020B0604020202020204" charset="0"/>
                <a:cs typeface="+mn-cs"/>
              </a:defRPr>
            </a:pPr>
            <a:endParaRPr lang="en-PK"/>
          </a:p>
        </c:txPr>
        <c:crossAx val="626363392"/>
        <c:crosses val="autoZero"/>
        <c:crossBetween val="between"/>
        <c:minorUnit val="900000000"/>
      </c:valAx>
      <c:spPr>
        <a:noFill/>
        <a:ln>
          <a:noFill/>
        </a:ln>
        <a:effectLst/>
      </c:spPr>
    </c:plotArea>
    <c:plotVisOnly val="1"/>
    <c:dispBlanksAs val="gap"/>
    <c:showDLblsOverMax val="0"/>
  </c:chart>
  <c:spPr>
    <a:noFill/>
    <a:ln>
      <a:noFill/>
    </a:ln>
    <a:effectLst/>
  </c:spPr>
  <c:txPr>
    <a:bodyPr/>
    <a:lstStyle/>
    <a:p>
      <a:pPr>
        <a:defRPr sz="1100" b="1">
          <a:latin typeface="Alice" panose="020B0604020202020204" charset="0"/>
          <a:ea typeface="Alice" panose="020B0604020202020204" charset="0"/>
        </a:defRPr>
      </a:pPr>
      <a:endParaRPr lang="en-PK"/>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43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35841" y="3702918"/>
            <a:ext cx="13515439" cy="39657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97430" y="1224518"/>
            <a:ext cx="13192259" cy="1770016"/>
          </a:xfrm>
          <a:effectLst/>
        </p:spPr>
        <p:txBody>
          <a:bodyPr anchor="b">
            <a:normAutofit/>
          </a:bodyPr>
          <a:lstStyle>
            <a:lvl1pPr>
              <a:defRPr sz="432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697433" y="2994535"/>
            <a:ext cx="13192255" cy="708385"/>
          </a:xfrm>
        </p:spPr>
        <p:txBody>
          <a:bodyPr anchor="t">
            <a:normAutofit/>
          </a:bodyPr>
          <a:lstStyle>
            <a:lvl1pPr marL="0" indent="0" algn="l">
              <a:buNone/>
              <a:defRPr sz="1920" cap="all">
                <a:solidFill>
                  <a:schemeClr val="accent2"/>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9127141" y="7147365"/>
            <a:ext cx="3413760" cy="438150"/>
          </a:xfrm>
        </p:spPr>
        <p:txBody>
          <a:bodyPr/>
          <a:lstStyle>
            <a:lvl1pPr>
              <a:defRPr>
                <a:solidFill>
                  <a:schemeClr val="accent1">
                    <a:lumMod val="75000"/>
                    <a:lumOff val="25000"/>
                  </a:schemeClr>
                </a:solidFill>
              </a:defRPr>
            </a:lvl1pPr>
          </a:lstStyle>
          <a:p>
            <a:fld id="{B61BEF0D-F0BB-DE4B-95CE-6DB70DBA9567}" type="datetimeFigureOut">
              <a:rPr lang="en-US" smtClean="0"/>
              <a:pPr/>
              <a:t>11/27/2025</a:t>
            </a:fld>
            <a:endParaRPr lang="en-US" dirty="0"/>
          </a:p>
        </p:txBody>
      </p:sp>
      <p:sp>
        <p:nvSpPr>
          <p:cNvPr id="5" name="Footer Placeholder 4"/>
          <p:cNvSpPr>
            <a:spLocks noGrp="1"/>
          </p:cNvSpPr>
          <p:nvPr>
            <p:ph type="ftr" sz="quarter" idx="11"/>
          </p:nvPr>
        </p:nvSpPr>
        <p:spPr>
          <a:xfrm>
            <a:off x="697430" y="7142174"/>
            <a:ext cx="8300652" cy="438150"/>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2669960" y="7147365"/>
            <a:ext cx="1219728" cy="438150"/>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505296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528343" y="737288"/>
            <a:ext cx="13571206" cy="142715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697431" y="842587"/>
            <a:ext cx="13235539" cy="121656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92629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10607042" y="719670"/>
            <a:ext cx="3488180" cy="69803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10607041" y="810872"/>
            <a:ext cx="2404997" cy="621968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29908" y="810872"/>
            <a:ext cx="9475535" cy="6219688"/>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792408" y="7147365"/>
            <a:ext cx="1593769" cy="438150"/>
          </a:xfrm>
        </p:spPr>
        <p:txBody>
          <a:bodyPr/>
          <a:lstStyle>
            <a:lvl1pPr>
              <a:defRPr>
                <a:solidFill>
                  <a:schemeClr val="accent1">
                    <a:lumMod val="75000"/>
                    <a:lumOff val="25000"/>
                  </a:schemeClr>
                </a:solidFill>
              </a:defRPr>
            </a:lvl1pPr>
          </a:lstStyle>
          <a:p>
            <a:fld id="{B61BEF0D-F0BB-DE4B-95CE-6DB70DBA9567}" type="datetimeFigureOut">
              <a:rPr lang="en-US" smtClean="0"/>
              <a:pPr/>
              <a:t>11/27/2025</a:t>
            </a:fld>
            <a:endParaRPr lang="en-US" dirty="0"/>
          </a:p>
        </p:txBody>
      </p:sp>
      <p:sp>
        <p:nvSpPr>
          <p:cNvPr id="5" name="Footer Placeholder 4"/>
          <p:cNvSpPr>
            <a:spLocks noGrp="1"/>
          </p:cNvSpPr>
          <p:nvPr>
            <p:ph type="ftr" sz="quarter" idx="11"/>
          </p:nvPr>
        </p:nvSpPr>
        <p:spPr>
          <a:xfrm>
            <a:off x="929908" y="7142174"/>
            <a:ext cx="9475535" cy="438150"/>
          </a:xfrm>
        </p:spPr>
        <p:txBody>
          <a:bodyPr/>
          <a:lstStyle/>
          <a:p>
            <a:endParaRPr lang="en-US" dirty="0"/>
          </a:p>
        </p:txBody>
      </p:sp>
      <p:sp>
        <p:nvSpPr>
          <p:cNvPr id="6" name="Slide Number Placeholder 5"/>
          <p:cNvSpPr>
            <a:spLocks noGrp="1"/>
          </p:cNvSpPr>
          <p:nvPr>
            <p:ph type="sldNum" sz="quarter" idx="12"/>
          </p:nvPr>
        </p:nvSpPr>
        <p:spPr>
          <a:xfrm>
            <a:off x="12535939" y="7147365"/>
            <a:ext cx="1397034" cy="438150"/>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691849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37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99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82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854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83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53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799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80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28343" y="737288"/>
            <a:ext cx="13571206" cy="142715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97431" y="842587"/>
            <a:ext cx="13235539" cy="1216560"/>
          </a:xfrm>
        </p:spPr>
        <p:txBody>
          <a:bodyPr/>
          <a:lstStyle/>
          <a:p>
            <a:r>
              <a:rPr lang="en-US"/>
              <a:t>Click to edit Master title style</a:t>
            </a:r>
            <a:endParaRPr lang="en-US" dirty="0"/>
          </a:p>
        </p:txBody>
      </p:sp>
      <p:sp>
        <p:nvSpPr>
          <p:cNvPr id="3" name="Content Placeholder 2"/>
          <p:cNvSpPr>
            <a:spLocks noGrp="1"/>
          </p:cNvSpPr>
          <p:nvPr>
            <p:ph idx="1"/>
          </p:nvPr>
        </p:nvSpPr>
        <p:spPr>
          <a:xfrm>
            <a:off x="697431" y="2616596"/>
            <a:ext cx="13235538" cy="4413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2669960" y="7147365"/>
            <a:ext cx="1263010" cy="43815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96101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537380" y="6170370"/>
            <a:ext cx="13549032" cy="15105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97432" y="3652693"/>
            <a:ext cx="13235538" cy="1797008"/>
          </a:xfrm>
        </p:spPr>
        <p:txBody>
          <a:bodyPr anchor="b">
            <a:normAutofit/>
          </a:bodyPr>
          <a:lstStyle>
            <a:lvl1pPr algn="l">
              <a:defRPr sz="432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7431" y="5449701"/>
            <a:ext cx="13235538" cy="720667"/>
          </a:xfrm>
        </p:spPr>
        <p:txBody>
          <a:bodyPr anchor="t">
            <a:normAutofit/>
          </a:bodyPr>
          <a:lstStyle>
            <a:lvl1pPr marL="0" indent="0" algn="l">
              <a:buNone/>
              <a:defRPr sz="2160" cap="all">
                <a:solidFill>
                  <a:schemeClr val="accent2"/>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11/27/2025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559828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535179" y="727866"/>
            <a:ext cx="13560043" cy="15105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97432" y="875590"/>
            <a:ext cx="13235539" cy="11859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97432" y="2673604"/>
            <a:ext cx="6506868" cy="43596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26101" y="2673604"/>
            <a:ext cx="6506870" cy="43596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744042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535179" y="727866"/>
            <a:ext cx="13560043" cy="15105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697432" y="875590"/>
            <a:ext cx="13235539" cy="118599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64663" y="2701071"/>
            <a:ext cx="6104490" cy="643206"/>
          </a:xfrm>
        </p:spPr>
        <p:txBody>
          <a:bodyPr anchor="b">
            <a:noAutofit/>
          </a:bodyPr>
          <a:lstStyle>
            <a:lvl1pPr marL="0" indent="0">
              <a:buNone/>
              <a:defRPr sz="2640" b="0">
                <a:solidFill>
                  <a:schemeClr val="accent2"/>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97433" y="3511263"/>
            <a:ext cx="6471720" cy="3521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28482" y="2701071"/>
            <a:ext cx="6104488" cy="664048"/>
          </a:xfrm>
        </p:spPr>
        <p:txBody>
          <a:bodyPr anchor="b">
            <a:noAutofit/>
          </a:bodyPr>
          <a:lstStyle>
            <a:lvl1pPr marL="0" indent="0">
              <a:buNone/>
              <a:defRPr sz="2640" b="0">
                <a:solidFill>
                  <a:schemeClr val="accent2"/>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61251" y="3511263"/>
            <a:ext cx="6471720" cy="3521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78279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528820" y="727866"/>
            <a:ext cx="13560043" cy="15105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691073" y="875590"/>
            <a:ext cx="13235539" cy="118599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131680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010269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537380" y="6170368"/>
            <a:ext cx="13557840" cy="15296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97431" y="6314755"/>
            <a:ext cx="5891334" cy="827417"/>
          </a:xfrm>
        </p:spPr>
        <p:txBody>
          <a:bodyPr anchor="ctr"/>
          <a:lstStyle>
            <a:lvl1pPr algn="l">
              <a:defRPr sz="24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37379" y="721440"/>
            <a:ext cx="13551408" cy="5045760"/>
          </a:xfrm>
        </p:spPr>
        <p:txBody>
          <a:bodyPr anchor="ctr">
            <a:normAutofit/>
          </a:bodyPr>
          <a:lstStyle>
            <a:lvl1pPr>
              <a:defRPr sz="2400">
                <a:solidFill>
                  <a:schemeClr val="tx2"/>
                </a:solidFill>
              </a:defRPr>
            </a:lvl1pPr>
            <a:lvl2pPr>
              <a:defRPr sz="2160">
                <a:solidFill>
                  <a:schemeClr val="tx2"/>
                </a:solidFill>
              </a:defRPr>
            </a:lvl2pPr>
            <a:lvl3pPr>
              <a:defRPr sz="1920">
                <a:solidFill>
                  <a:schemeClr val="tx2"/>
                </a:solidFill>
              </a:defRPr>
            </a:lvl3pPr>
            <a:lvl4pPr>
              <a:defRPr sz="1680">
                <a:solidFill>
                  <a:schemeClr val="tx2"/>
                </a:solidFill>
              </a:defRPr>
            </a:lvl4pPr>
            <a:lvl5pPr>
              <a:defRPr sz="1680">
                <a:solidFill>
                  <a:schemeClr val="tx2"/>
                </a:solidFill>
              </a:defRPr>
            </a:lvl5pPr>
            <a:lvl6pPr>
              <a:defRPr sz="1680">
                <a:solidFill>
                  <a:schemeClr val="tx2"/>
                </a:solidFill>
              </a:defRPr>
            </a:lvl6pPr>
            <a:lvl7pPr>
              <a:defRPr sz="1680">
                <a:solidFill>
                  <a:schemeClr val="tx2"/>
                </a:solidFill>
              </a:defRPr>
            </a:lvl7pPr>
            <a:lvl8pPr>
              <a:defRPr sz="1680">
                <a:solidFill>
                  <a:schemeClr val="tx2"/>
                </a:solidFill>
              </a:defRPr>
            </a:lvl8pPr>
            <a:lvl9pPr>
              <a:defRPr sz="168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88988" y="6314756"/>
            <a:ext cx="7043984" cy="827418"/>
          </a:xfrm>
        </p:spPr>
        <p:txBody>
          <a:bodyPr anchor="ctr">
            <a:normAutofit/>
          </a:bodyPr>
          <a:lstStyle>
            <a:lvl1pPr marL="0" indent="0" algn="r">
              <a:buNone/>
              <a:defRPr sz="1320">
                <a:solidFill>
                  <a:schemeClr val="bg1"/>
                </a:solidFill>
              </a:defRPr>
            </a:lvl1pPr>
            <a:lvl2pPr marL="548640" indent="0">
              <a:buNone/>
              <a:defRPr sz="132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11/27/2025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678842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7432" y="5632067"/>
            <a:ext cx="13235539" cy="680086"/>
          </a:xfrm>
        </p:spPr>
        <p:txBody>
          <a:bodyPr anchor="b">
            <a:normAutofit/>
          </a:bodyPr>
          <a:lstStyle>
            <a:lvl1pPr algn="l">
              <a:defRPr sz="288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37381" y="719670"/>
            <a:ext cx="13549031" cy="4268702"/>
          </a:xfrm>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697431" y="6312153"/>
            <a:ext cx="13235540" cy="718405"/>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228734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36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7431" y="846149"/>
            <a:ext cx="13235539" cy="142746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97431" y="2803204"/>
            <a:ext cx="13235539" cy="422735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127142" y="7147365"/>
            <a:ext cx="3413759" cy="438150"/>
          </a:xfrm>
          <a:prstGeom prst="rect">
            <a:avLst/>
          </a:prstGeom>
        </p:spPr>
        <p:txBody>
          <a:bodyPr vert="horz" lIns="91440" tIns="45720" rIns="91440" bIns="45720" rtlCol="0" anchor="ctr"/>
          <a:lstStyle>
            <a:lvl1pPr algn="r">
              <a:defRPr sz="1080">
                <a:solidFill>
                  <a:schemeClr val="accent2"/>
                </a:solidFill>
              </a:defRPr>
            </a:lvl1pPr>
          </a:lstStyle>
          <a:p>
            <a:fld id="{B61BEF0D-F0BB-DE4B-95CE-6DB70DBA9567}" type="datetimeFigureOut">
              <a:rPr lang="en-US" smtClean="0"/>
              <a:pPr/>
              <a:t>11/27/2025</a:t>
            </a:fld>
            <a:endParaRPr lang="en-US" dirty="0"/>
          </a:p>
        </p:txBody>
      </p:sp>
      <p:sp>
        <p:nvSpPr>
          <p:cNvPr id="5" name="Footer Placeholder 4"/>
          <p:cNvSpPr>
            <a:spLocks noGrp="1"/>
          </p:cNvSpPr>
          <p:nvPr>
            <p:ph type="ftr" sz="quarter" idx="3"/>
          </p:nvPr>
        </p:nvSpPr>
        <p:spPr>
          <a:xfrm>
            <a:off x="697430" y="7142174"/>
            <a:ext cx="8300652" cy="438150"/>
          </a:xfrm>
          <a:prstGeom prst="rect">
            <a:avLst/>
          </a:prstGeom>
        </p:spPr>
        <p:txBody>
          <a:bodyPr vert="horz" lIns="91440" tIns="45720" rIns="91440" bIns="45720" rtlCol="0" anchor="ctr"/>
          <a:lstStyle>
            <a:lvl1pPr algn="l">
              <a:defRPr sz="108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2669960" y="7147365"/>
            <a:ext cx="1263012" cy="438150"/>
          </a:xfrm>
          <a:prstGeom prst="rect">
            <a:avLst/>
          </a:prstGeom>
        </p:spPr>
        <p:txBody>
          <a:bodyPr vert="horz" lIns="91440" tIns="45720" rIns="91440" bIns="45720" rtlCol="0" anchor="ctr"/>
          <a:lstStyle>
            <a:lvl1pPr algn="r">
              <a:defRPr sz="108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535841" y="548641"/>
            <a:ext cx="4443984" cy="113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9650576" y="544372"/>
            <a:ext cx="4443984" cy="11826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5090196" y="548640"/>
            <a:ext cx="4443984" cy="10972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80008778"/>
      </p:ext>
    </p:extLst>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 id="2147484643" r:id="rId12"/>
    <p:sldLayoutId id="2147484644" r:id="rId13"/>
    <p:sldLayoutId id="2147484645" r:id="rId14"/>
    <p:sldLayoutId id="2147484647" r:id="rId15"/>
    <p:sldLayoutId id="2147484649" r:id="rId16"/>
    <p:sldLayoutId id="2147484650" r:id="rId17"/>
    <p:sldLayoutId id="2147484651" r:id="rId18"/>
    <p:sldLayoutId id="2147484652" r:id="rId19"/>
  </p:sldLayoutIdLst>
  <p:hf sldNum="0" hdr="0" ftr="0" dt="0"/>
  <p:txStyles>
    <p:titleStyle>
      <a:lvl1pPr algn="l" defTabSz="548640" rtl="0" eaLnBrk="1" latinLnBrk="0" hangingPunct="1">
        <a:spcBef>
          <a:spcPct val="0"/>
        </a:spcBef>
        <a:buNone/>
        <a:defRPr sz="336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7200" indent="-367200" algn="l" defTabSz="548640" rtl="0" eaLnBrk="1" latinLnBrk="0" hangingPunct="1">
        <a:spcBef>
          <a:spcPct val="20000"/>
        </a:spcBef>
        <a:spcAft>
          <a:spcPts val="720"/>
        </a:spcAft>
        <a:buClr>
          <a:schemeClr val="accent2"/>
        </a:buClr>
        <a:buSzPct val="92000"/>
        <a:buFont typeface="Wingdings 2" panose="05020102010507070707" pitchFamily="18" charset="2"/>
        <a:buChar char=""/>
        <a:defRPr sz="2160" kern="1200">
          <a:solidFill>
            <a:schemeClr val="tx2"/>
          </a:solidFill>
          <a:latin typeface="+mn-lt"/>
          <a:ea typeface="+mn-ea"/>
          <a:cs typeface="+mn-cs"/>
        </a:defRPr>
      </a:lvl1pPr>
      <a:lvl2pPr marL="756000" indent="-367200" algn="l" defTabSz="548640" rtl="0" eaLnBrk="1" latinLnBrk="0" hangingPunct="1">
        <a:spcBef>
          <a:spcPct val="20000"/>
        </a:spcBef>
        <a:spcAft>
          <a:spcPts val="720"/>
        </a:spcAft>
        <a:buClr>
          <a:schemeClr val="accent2"/>
        </a:buClr>
        <a:buSzPct val="92000"/>
        <a:buFont typeface="Wingdings 2" panose="05020102010507070707" pitchFamily="18" charset="2"/>
        <a:buChar char=""/>
        <a:defRPr sz="1920" kern="1200">
          <a:solidFill>
            <a:schemeClr val="tx2"/>
          </a:solidFill>
          <a:latin typeface="+mn-lt"/>
          <a:ea typeface="+mn-ea"/>
          <a:cs typeface="+mn-cs"/>
        </a:defRPr>
      </a:lvl2pPr>
      <a:lvl3pPr marL="1080000" indent="-324000" algn="l" defTabSz="548640" rtl="0" eaLnBrk="1" latinLnBrk="0" hangingPunct="1">
        <a:spcBef>
          <a:spcPct val="20000"/>
        </a:spcBef>
        <a:spcAft>
          <a:spcPts val="720"/>
        </a:spcAft>
        <a:buClr>
          <a:schemeClr val="accent2"/>
        </a:buClr>
        <a:buSzPct val="92000"/>
        <a:buFont typeface="Wingdings 2" panose="05020102010507070707" pitchFamily="18" charset="2"/>
        <a:buChar char=""/>
        <a:defRPr sz="1680" kern="1200">
          <a:solidFill>
            <a:schemeClr val="tx2"/>
          </a:solidFill>
          <a:latin typeface="+mn-lt"/>
          <a:ea typeface="+mn-ea"/>
          <a:cs typeface="+mn-cs"/>
        </a:defRPr>
      </a:lvl3pPr>
      <a:lvl4pPr marL="1490400" indent="-280800" algn="l" defTabSz="548640" rtl="0" eaLnBrk="1" latinLnBrk="0" hangingPunct="1">
        <a:spcBef>
          <a:spcPct val="20000"/>
        </a:spcBef>
        <a:spcAft>
          <a:spcPts val="720"/>
        </a:spcAft>
        <a:buClr>
          <a:schemeClr val="accent2"/>
        </a:buClr>
        <a:buSzPct val="92000"/>
        <a:buFont typeface="Wingdings 2" panose="05020102010507070707" pitchFamily="18" charset="2"/>
        <a:buChar char=""/>
        <a:defRPr sz="1440" kern="1200">
          <a:solidFill>
            <a:schemeClr val="tx2"/>
          </a:solidFill>
          <a:latin typeface="+mn-lt"/>
          <a:ea typeface="+mn-ea"/>
          <a:cs typeface="+mn-cs"/>
        </a:defRPr>
      </a:lvl4pPr>
      <a:lvl5pPr marL="1922400" indent="-280800" algn="l" defTabSz="548640" rtl="0" eaLnBrk="1" latinLnBrk="0" hangingPunct="1">
        <a:spcBef>
          <a:spcPct val="20000"/>
        </a:spcBef>
        <a:spcAft>
          <a:spcPts val="720"/>
        </a:spcAft>
        <a:buClr>
          <a:schemeClr val="accent2"/>
        </a:buClr>
        <a:buSzPct val="92000"/>
        <a:buFont typeface="Wingdings 2" panose="05020102010507070707" pitchFamily="18" charset="2"/>
        <a:buChar char=""/>
        <a:defRPr sz="1440" kern="1200">
          <a:solidFill>
            <a:schemeClr val="tx2"/>
          </a:solidFill>
          <a:latin typeface="+mn-lt"/>
          <a:ea typeface="+mn-ea"/>
          <a:cs typeface="+mn-cs"/>
        </a:defRPr>
      </a:lvl5pPr>
      <a:lvl6pPr marL="2280000" indent="-274320" algn="l" defTabSz="548640" rtl="0" eaLnBrk="1" latinLnBrk="0" hangingPunct="1">
        <a:spcBef>
          <a:spcPct val="20000"/>
        </a:spcBef>
        <a:spcAft>
          <a:spcPts val="720"/>
        </a:spcAft>
        <a:buClr>
          <a:schemeClr val="accent2"/>
        </a:buClr>
        <a:buSzPct val="92000"/>
        <a:buFont typeface="Wingdings 2" panose="05020102010507070707" pitchFamily="18" charset="2"/>
        <a:buChar char=""/>
        <a:defRPr sz="1440" kern="1200">
          <a:solidFill>
            <a:schemeClr val="tx2"/>
          </a:solidFill>
          <a:latin typeface="+mn-lt"/>
          <a:ea typeface="+mn-ea"/>
          <a:cs typeface="+mn-cs"/>
        </a:defRPr>
      </a:lvl6pPr>
      <a:lvl7pPr marL="2640000" indent="-274320" algn="l" defTabSz="548640" rtl="0" eaLnBrk="1" latinLnBrk="0" hangingPunct="1">
        <a:spcBef>
          <a:spcPct val="20000"/>
        </a:spcBef>
        <a:spcAft>
          <a:spcPts val="720"/>
        </a:spcAft>
        <a:buClr>
          <a:schemeClr val="accent2"/>
        </a:buClr>
        <a:buSzPct val="92000"/>
        <a:buFont typeface="Wingdings 2" panose="05020102010507070707" pitchFamily="18" charset="2"/>
        <a:buChar char=""/>
        <a:defRPr sz="1440" kern="1200">
          <a:solidFill>
            <a:schemeClr val="tx2"/>
          </a:solidFill>
          <a:latin typeface="+mn-lt"/>
          <a:ea typeface="+mn-ea"/>
          <a:cs typeface="+mn-cs"/>
        </a:defRPr>
      </a:lvl7pPr>
      <a:lvl8pPr marL="3000000" indent="-274320" algn="l" defTabSz="548640" rtl="0" eaLnBrk="1" latinLnBrk="0" hangingPunct="1">
        <a:spcBef>
          <a:spcPct val="20000"/>
        </a:spcBef>
        <a:spcAft>
          <a:spcPts val="720"/>
        </a:spcAft>
        <a:buClr>
          <a:schemeClr val="accent2"/>
        </a:buClr>
        <a:buSzPct val="92000"/>
        <a:buFont typeface="Wingdings 2" panose="05020102010507070707" pitchFamily="18" charset="2"/>
        <a:buChar char=""/>
        <a:defRPr sz="1440" kern="1200">
          <a:solidFill>
            <a:schemeClr val="tx2"/>
          </a:solidFill>
          <a:latin typeface="+mn-lt"/>
          <a:ea typeface="+mn-ea"/>
          <a:cs typeface="+mn-cs"/>
        </a:defRPr>
      </a:lvl8pPr>
      <a:lvl9pPr marL="3360000" indent="-274320" algn="l" defTabSz="548640" rtl="0" eaLnBrk="1" latinLnBrk="0" hangingPunct="1">
        <a:spcBef>
          <a:spcPct val="20000"/>
        </a:spcBef>
        <a:spcAft>
          <a:spcPts val="720"/>
        </a:spcAft>
        <a:buClr>
          <a:schemeClr val="accent2"/>
        </a:buClr>
        <a:buSzPct val="92000"/>
        <a:buFont typeface="Wingdings 2" panose="05020102010507070707" pitchFamily="18" charset="2"/>
        <a:buChar char=""/>
        <a:defRPr sz="1440" kern="1200">
          <a:solidFill>
            <a:schemeClr val="tx2"/>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alphaModFix amt="85000"/>
          </a:blip>
          <a:stretch>
            <a:fillRect/>
          </a:stretch>
        </p:blipFill>
        <p:spPr>
          <a:xfrm>
            <a:off x="9144000" y="0"/>
            <a:ext cx="5486400" cy="822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 0"/>
          <p:cNvSpPr/>
          <p:nvPr/>
        </p:nvSpPr>
        <p:spPr>
          <a:xfrm>
            <a:off x="793790" y="1453667"/>
            <a:ext cx="7556421" cy="707690"/>
          </a:xfrm>
          <a:prstGeom prst="rect">
            <a:avLst/>
          </a:prstGeom>
          <a:noFill/>
          <a:ln/>
        </p:spPr>
        <p:txBody>
          <a:bodyPr wrap="square" lIns="0" tIns="0" rIns="0" bIns="0" rtlCol="0" anchor="t"/>
          <a:lstStyle/>
          <a:p>
            <a:pPr marL="0" indent="0" algn="l">
              <a:lnSpc>
                <a:spcPts val="4850"/>
              </a:lnSpc>
              <a:buNone/>
            </a:pPr>
            <a:r>
              <a:rPr lang="en-US" sz="4400" dirty="0">
                <a:solidFill>
                  <a:srgbClr val="233E32"/>
                </a:solidFill>
                <a:latin typeface="Alice" pitchFamily="34" charset="0"/>
                <a:ea typeface="Alice" pitchFamily="34" charset="-122"/>
                <a:cs typeface="Alice" pitchFamily="34" charset="-120"/>
              </a:rPr>
              <a:t> Beco Steel Limited</a:t>
            </a:r>
            <a:endParaRPr lang="en-US" sz="4400" dirty="0">
              <a:solidFill>
                <a:srgbClr val="233E32"/>
              </a:solidFill>
            </a:endParaRPr>
          </a:p>
        </p:txBody>
      </p:sp>
      <p:sp>
        <p:nvSpPr>
          <p:cNvPr id="4" name="Text 1"/>
          <p:cNvSpPr/>
          <p:nvPr/>
        </p:nvSpPr>
        <p:spPr>
          <a:xfrm>
            <a:off x="793790" y="4248626"/>
            <a:ext cx="7556421" cy="1270159"/>
          </a:xfrm>
          <a:prstGeom prst="rect">
            <a:avLst/>
          </a:prstGeom>
          <a:noFill/>
          <a:ln/>
        </p:spPr>
        <p:txBody>
          <a:bodyPr wrap="square" lIns="0" tIns="0" rIns="0" bIns="0" rtlCol="0" anchor="t"/>
          <a:lstStyle/>
          <a:p>
            <a:pPr marL="0" indent="0" algn="l">
              <a:lnSpc>
                <a:spcPts val="2500"/>
              </a:lnSpc>
              <a:buNone/>
            </a:pPr>
            <a:endParaRPr lang="en-US" sz="1550" dirty="0"/>
          </a:p>
        </p:txBody>
      </p:sp>
      <p:sp>
        <p:nvSpPr>
          <p:cNvPr id="5" name="Text 0">
            <a:extLst>
              <a:ext uri="{FF2B5EF4-FFF2-40B4-BE49-F238E27FC236}">
                <a16:creationId xmlns:a16="http://schemas.microsoft.com/office/drawing/2014/main" id="{34847E45-8D2D-AECE-1F8E-F915C4BFCD28}"/>
              </a:ext>
            </a:extLst>
          </p:cNvPr>
          <p:cNvSpPr/>
          <p:nvPr/>
        </p:nvSpPr>
        <p:spPr>
          <a:xfrm>
            <a:off x="793790" y="820028"/>
            <a:ext cx="8226224" cy="707690"/>
          </a:xfrm>
          <a:prstGeom prst="rect">
            <a:avLst/>
          </a:prstGeom>
          <a:noFill/>
          <a:ln/>
        </p:spPr>
        <p:txBody>
          <a:bodyPr wrap="square" lIns="0" tIns="0" rIns="0" bIns="0" rtlCol="0" anchor="t"/>
          <a:lstStyle/>
          <a:p>
            <a:pPr marL="0" indent="0" algn="l">
              <a:lnSpc>
                <a:spcPts val="4850"/>
              </a:lnSpc>
              <a:buNone/>
            </a:pPr>
            <a:r>
              <a:rPr lang="en-US" sz="4400" dirty="0">
                <a:solidFill>
                  <a:srgbClr val="233E32"/>
                </a:solidFill>
                <a:latin typeface="Alice" pitchFamily="34" charset="0"/>
                <a:ea typeface="Alice" pitchFamily="34" charset="-122"/>
              </a:rPr>
              <a:t>Corporate Briefing Session 2025 </a:t>
            </a:r>
            <a:endParaRPr lang="en-US" sz="4400" dirty="0">
              <a:solidFill>
                <a:srgbClr val="233E32"/>
              </a:solidFill>
            </a:endParaRPr>
          </a:p>
        </p:txBody>
      </p:sp>
      <p:sp>
        <p:nvSpPr>
          <p:cNvPr id="7" name="TextBox 6">
            <a:extLst>
              <a:ext uri="{FF2B5EF4-FFF2-40B4-BE49-F238E27FC236}">
                <a16:creationId xmlns:a16="http://schemas.microsoft.com/office/drawing/2014/main" id="{8D613FA8-2783-4F57-FEDF-18044BFBAFDF}"/>
              </a:ext>
            </a:extLst>
          </p:cNvPr>
          <p:cNvSpPr txBox="1"/>
          <p:nvPr/>
        </p:nvSpPr>
        <p:spPr>
          <a:xfrm>
            <a:off x="793790" y="2761802"/>
            <a:ext cx="5960636" cy="954107"/>
          </a:xfrm>
          <a:prstGeom prst="rect">
            <a:avLst/>
          </a:prstGeom>
          <a:noFill/>
        </p:spPr>
        <p:txBody>
          <a:bodyPr wrap="square">
            <a:spAutoFit/>
          </a:bodyPr>
          <a:lstStyle/>
          <a:p>
            <a:r>
              <a:rPr lang="en-US" sz="2800" dirty="0">
                <a:latin typeface="Alice" panose="020B0604020202020204" charset="0"/>
                <a:ea typeface="Alice" panose="020B0604020202020204" charset="0"/>
              </a:rPr>
              <a:t>                    </a:t>
            </a:r>
            <a:r>
              <a:rPr lang="en-US" sz="2800" b="1" dirty="0">
                <a:latin typeface="Alice" panose="020B0604020202020204" charset="0"/>
                <a:ea typeface="Alice" panose="020B0604020202020204" charset="0"/>
              </a:rPr>
              <a:t>CEO </a:t>
            </a:r>
            <a:br>
              <a:rPr lang="en-US" sz="2800" b="1" dirty="0">
                <a:latin typeface="Alice" panose="020B0604020202020204" charset="0"/>
                <a:ea typeface="Alice" panose="020B0604020202020204" charset="0"/>
              </a:rPr>
            </a:br>
            <a:r>
              <a:rPr lang="en-US" sz="2800" b="1" dirty="0">
                <a:latin typeface="Alice" panose="020B0604020202020204" charset="0"/>
                <a:ea typeface="Alice" panose="020B0604020202020204" charset="0"/>
              </a:rPr>
              <a:t>Muhammad Ali Shafique</a:t>
            </a:r>
          </a:p>
        </p:txBody>
      </p:sp>
      <p:sp>
        <p:nvSpPr>
          <p:cNvPr id="8" name="TextBox 7">
            <a:extLst>
              <a:ext uri="{FF2B5EF4-FFF2-40B4-BE49-F238E27FC236}">
                <a16:creationId xmlns:a16="http://schemas.microsoft.com/office/drawing/2014/main" id="{6D832139-DE39-6509-2B9D-2468D5E6FB5D}"/>
              </a:ext>
            </a:extLst>
          </p:cNvPr>
          <p:cNvSpPr txBox="1"/>
          <p:nvPr/>
        </p:nvSpPr>
        <p:spPr>
          <a:xfrm>
            <a:off x="3171128" y="4277155"/>
            <a:ext cx="2801744" cy="954107"/>
          </a:xfrm>
          <a:prstGeom prst="rect">
            <a:avLst/>
          </a:prstGeom>
          <a:noFill/>
        </p:spPr>
        <p:txBody>
          <a:bodyPr wrap="square" rtlCol="0">
            <a:spAutoFit/>
          </a:bodyPr>
          <a:lstStyle/>
          <a:p>
            <a:r>
              <a:rPr lang="en-US" sz="2800" dirty="0">
                <a:latin typeface="Alice" panose="020B0604020202020204" charset="0"/>
                <a:ea typeface="Alice" panose="020B0604020202020204" charset="0"/>
              </a:rPr>
              <a:t>         </a:t>
            </a:r>
            <a:r>
              <a:rPr lang="en-US" sz="2800" b="1" dirty="0">
                <a:latin typeface="Alice" panose="020B0604020202020204" charset="0"/>
                <a:ea typeface="Alice" panose="020B0604020202020204" charset="0"/>
              </a:rPr>
              <a:t>CFO</a:t>
            </a:r>
          </a:p>
          <a:p>
            <a:r>
              <a:rPr lang="en-US" sz="2800" b="1" dirty="0">
                <a:latin typeface="Alice" panose="020B0604020202020204" charset="0"/>
                <a:ea typeface="Alice" panose="020B0604020202020204" charset="0"/>
              </a:rPr>
              <a:t>Afifa Shafique</a:t>
            </a:r>
          </a:p>
        </p:txBody>
      </p:sp>
      <p:sp>
        <p:nvSpPr>
          <p:cNvPr id="9" name="TextBox 8">
            <a:extLst>
              <a:ext uri="{FF2B5EF4-FFF2-40B4-BE49-F238E27FC236}">
                <a16:creationId xmlns:a16="http://schemas.microsoft.com/office/drawing/2014/main" id="{81692B48-A319-3A21-5310-40F601F23D29}"/>
              </a:ext>
            </a:extLst>
          </p:cNvPr>
          <p:cNvSpPr txBox="1"/>
          <p:nvPr/>
        </p:nvSpPr>
        <p:spPr>
          <a:xfrm>
            <a:off x="4319160" y="5999446"/>
            <a:ext cx="3846940" cy="954107"/>
          </a:xfrm>
          <a:prstGeom prst="rect">
            <a:avLst/>
          </a:prstGeom>
          <a:noFill/>
        </p:spPr>
        <p:txBody>
          <a:bodyPr wrap="square" rtlCol="0">
            <a:spAutoFit/>
          </a:bodyPr>
          <a:lstStyle/>
          <a:p>
            <a:r>
              <a:rPr lang="en-US" sz="2800" b="1" dirty="0"/>
              <a:t>          </a:t>
            </a:r>
            <a:r>
              <a:rPr lang="en-US" sz="2800" b="1" dirty="0">
                <a:latin typeface="Alice" panose="020B0604020202020204" charset="0"/>
                <a:ea typeface="Alice" panose="020B0604020202020204" charset="0"/>
              </a:rPr>
              <a:t>Manager</a:t>
            </a:r>
            <a:br>
              <a:rPr lang="en-US" sz="2800" b="1" dirty="0">
                <a:latin typeface="Alice" panose="020B0604020202020204" charset="0"/>
                <a:ea typeface="Alice" panose="020B0604020202020204" charset="0"/>
              </a:rPr>
            </a:br>
            <a:r>
              <a:rPr lang="en-US" sz="2800" b="1" dirty="0">
                <a:latin typeface="Alice" panose="020B0604020202020204" charset="0"/>
                <a:ea typeface="Alice" panose="020B0604020202020204" charset="0"/>
              </a:rPr>
              <a:t>Muhammad Imran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EC611A5-803E-4741-9FF1-9BACE964C744}"/>
              </a:ext>
            </a:extLst>
          </p:cNvPr>
          <p:cNvGraphicFramePr>
            <a:graphicFrameLocks/>
          </p:cNvGraphicFramePr>
          <p:nvPr>
            <p:extLst>
              <p:ext uri="{D42A27DB-BD31-4B8C-83A1-F6EECF244321}">
                <p14:modId xmlns:p14="http://schemas.microsoft.com/office/powerpoint/2010/main" val="898691410"/>
              </p:ext>
            </p:extLst>
          </p:nvPr>
        </p:nvGraphicFramePr>
        <p:xfrm>
          <a:off x="1676400" y="2165684"/>
          <a:ext cx="11570677" cy="54142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5622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150B19E-9245-43C1-A651-C4D3474F5AA9}"/>
              </a:ext>
            </a:extLst>
          </p:cNvPr>
          <p:cNvGraphicFramePr>
            <a:graphicFrameLocks/>
          </p:cNvGraphicFramePr>
          <p:nvPr>
            <p:extLst>
              <p:ext uri="{D42A27DB-BD31-4B8C-83A1-F6EECF244321}">
                <p14:modId xmlns:p14="http://schemas.microsoft.com/office/powerpoint/2010/main" val="3402133245"/>
              </p:ext>
            </p:extLst>
          </p:nvPr>
        </p:nvGraphicFramePr>
        <p:xfrm>
          <a:off x="1600200" y="2475547"/>
          <a:ext cx="11598442" cy="49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5516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47714A3-2BAF-430A-BEAB-679A5705C2BA}"/>
              </a:ext>
            </a:extLst>
          </p:cNvPr>
          <p:cNvGraphicFramePr>
            <a:graphicFrameLocks/>
          </p:cNvGraphicFramePr>
          <p:nvPr>
            <p:extLst>
              <p:ext uri="{D42A27DB-BD31-4B8C-83A1-F6EECF244321}">
                <p14:modId xmlns:p14="http://schemas.microsoft.com/office/powerpoint/2010/main" val="752751480"/>
              </p:ext>
            </p:extLst>
          </p:nvPr>
        </p:nvGraphicFramePr>
        <p:xfrm>
          <a:off x="1576137" y="2201779"/>
          <a:ext cx="11742821" cy="49690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560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D5718A6-2AF4-45F4-9E13-734E2A6C741B}"/>
              </a:ext>
            </a:extLst>
          </p:cNvPr>
          <p:cNvGraphicFramePr>
            <a:graphicFrameLocks/>
          </p:cNvGraphicFramePr>
          <p:nvPr>
            <p:extLst>
              <p:ext uri="{D42A27DB-BD31-4B8C-83A1-F6EECF244321}">
                <p14:modId xmlns:p14="http://schemas.microsoft.com/office/powerpoint/2010/main" val="3601645274"/>
              </p:ext>
            </p:extLst>
          </p:nvPr>
        </p:nvGraphicFramePr>
        <p:xfrm>
          <a:off x="1574800" y="2492057"/>
          <a:ext cx="11696700" cy="47850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767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BE34683C-5257-37C8-FC40-6DDA5E854B09}"/>
              </a:ext>
            </a:extLst>
          </p:cNvPr>
          <p:cNvSpPr/>
          <p:nvPr/>
        </p:nvSpPr>
        <p:spPr>
          <a:xfrm>
            <a:off x="6471815" y="976154"/>
            <a:ext cx="7477601" cy="640675"/>
          </a:xfrm>
          <a:prstGeom prst="rect">
            <a:avLst/>
          </a:prstGeom>
          <a:noFill/>
          <a:ln/>
        </p:spPr>
        <p:txBody>
          <a:bodyPr wrap="none" lIns="0" tIns="0" rIns="0" bIns="0" rtlCol="0" anchor="t"/>
          <a:lstStyle/>
          <a:p>
            <a:pPr marL="0" indent="0" algn="l">
              <a:lnSpc>
                <a:spcPts val="5000"/>
              </a:lnSpc>
              <a:buNone/>
            </a:pPr>
            <a:r>
              <a:rPr lang="en-US" sz="4400" b="1" dirty="0">
                <a:solidFill>
                  <a:srgbClr val="233E32"/>
                </a:solidFill>
                <a:latin typeface="Alice" panose="020B0604020202020204" charset="0"/>
                <a:ea typeface="Alice" panose="020B0604020202020204" charset="0"/>
                <a:cs typeface="Petrona Bold" pitchFamily="34" charset="-120"/>
              </a:rPr>
              <a:t>Cash Flow Statement Highlights</a:t>
            </a:r>
            <a:endParaRPr lang="en-US" sz="4400" b="1" dirty="0">
              <a:solidFill>
                <a:srgbClr val="233E32"/>
              </a:solidFill>
              <a:latin typeface="Alice" panose="020B0604020202020204" charset="0"/>
              <a:ea typeface="Alice" panose="020B0604020202020204" charset="0"/>
            </a:endParaRPr>
          </a:p>
        </p:txBody>
      </p:sp>
      <p:sp>
        <p:nvSpPr>
          <p:cNvPr id="4" name="Text 1">
            <a:extLst>
              <a:ext uri="{FF2B5EF4-FFF2-40B4-BE49-F238E27FC236}">
                <a16:creationId xmlns:a16="http://schemas.microsoft.com/office/drawing/2014/main" id="{56A728D8-BC1C-6C61-AABE-29A6B78BA12F}"/>
              </a:ext>
            </a:extLst>
          </p:cNvPr>
          <p:cNvSpPr/>
          <p:nvPr/>
        </p:nvSpPr>
        <p:spPr>
          <a:xfrm>
            <a:off x="6374244" y="1616829"/>
            <a:ext cx="195143" cy="243959"/>
          </a:xfrm>
          <a:prstGeom prst="rect">
            <a:avLst/>
          </a:prstGeom>
          <a:noFill/>
          <a:ln/>
        </p:spPr>
        <p:txBody>
          <a:bodyPr wrap="none" lIns="0" tIns="0" rIns="0" bIns="0" rtlCol="0" anchor="t"/>
          <a:lstStyle/>
          <a:p>
            <a:pPr marL="0" indent="0" algn="l">
              <a:lnSpc>
                <a:spcPts val="2450"/>
              </a:lnSpc>
              <a:buNone/>
            </a:pPr>
            <a:endParaRPr lang="en-US" sz="1500" b="1" dirty="0"/>
          </a:p>
        </p:txBody>
      </p:sp>
      <p:sp>
        <p:nvSpPr>
          <p:cNvPr id="6" name="Text 3">
            <a:extLst>
              <a:ext uri="{FF2B5EF4-FFF2-40B4-BE49-F238E27FC236}">
                <a16:creationId xmlns:a16="http://schemas.microsoft.com/office/drawing/2014/main" id="{86E885B0-B611-2026-2ACA-5D911D14DF45}"/>
              </a:ext>
            </a:extLst>
          </p:cNvPr>
          <p:cNvSpPr/>
          <p:nvPr/>
        </p:nvSpPr>
        <p:spPr>
          <a:xfrm>
            <a:off x="6374244" y="2281675"/>
            <a:ext cx="2562701" cy="320278"/>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Alice" panose="020B0604020202020204" charset="0"/>
                <a:ea typeface="Alice" panose="020B0604020202020204" charset="0"/>
                <a:cs typeface="Petrona Bold" pitchFamily="34" charset="-120"/>
              </a:rPr>
              <a:t>Operating Activities</a:t>
            </a:r>
            <a:endParaRPr lang="en-US" sz="2000" b="1" dirty="0">
              <a:latin typeface="Alice" panose="020B0604020202020204" charset="0"/>
              <a:ea typeface="Alice" panose="020B0604020202020204" charset="0"/>
            </a:endParaRPr>
          </a:p>
        </p:txBody>
      </p:sp>
      <p:sp>
        <p:nvSpPr>
          <p:cNvPr id="7" name="Text 4">
            <a:extLst>
              <a:ext uri="{FF2B5EF4-FFF2-40B4-BE49-F238E27FC236}">
                <a16:creationId xmlns:a16="http://schemas.microsoft.com/office/drawing/2014/main" id="{3F8B79D1-213A-73A6-BED7-B63BEA46A1AA}"/>
              </a:ext>
            </a:extLst>
          </p:cNvPr>
          <p:cNvSpPr/>
          <p:nvPr/>
        </p:nvSpPr>
        <p:spPr>
          <a:xfrm>
            <a:off x="6374244" y="2694582"/>
            <a:ext cx="7777401" cy="312420"/>
          </a:xfrm>
          <a:prstGeom prst="rect">
            <a:avLst/>
          </a:prstGeom>
          <a:noFill/>
          <a:ln/>
        </p:spPr>
        <p:txBody>
          <a:bodyPr wrap="none" lIns="0" tIns="0" rIns="0" bIns="0" rtlCol="0" anchor="t"/>
          <a:lstStyle/>
          <a:p>
            <a:pPr marL="0" indent="0" algn="l">
              <a:lnSpc>
                <a:spcPts val="2450"/>
              </a:lnSpc>
              <a:buNone/>
            </a:pPr>
            <a:r>
              <a:rPr lang="en-US" sz="1500" b="1" dirty="0">
                <a:solidFill>
                  <a:srgbClr val="272525"/>
                </a:solidFill>
                <a:latin typeface="Lora" pitchFamily="2" charset="0"/>
                <a:ea typeface="Inter" pitchFamily="34" charset="-122"/>
                <a:cs typeface="Inter" pitchFamily="34" charset="-120"/>
              </a:rPr>
              <a:t>Cash flow increased by 61% in 2025 to </a:t>
            </a:r>
            <a:r>
              <a:rPr lang="en-US" sz="1600" b="1" dirty="0">
                <a:solidFill>
                  <a:schemeClr val="accent3"/>
                </a:solidFill>
                <a:latin typeface="Lora" pitchFamily="2" charset="0"/>
                <a:ea typeface="Inter" pitchFamily="34" charset="-122"/>
                <a:cs typeface="Inter" pitchFamily="34" charset="-120"/>
              </a:rPr>
              <a:t>242,412,519 Rupees</a:t>
            </a:r>
            <a:r>
              <a:rPr lang="en-US" sz="1500" b="1" dirty="0">
                <a:solidFill>
                  <a:schemeClr val="accent2"/>
                </a:solidFill>
                <a:latin typeface="Lora" pitchFamily="2" charset="0"/>
                <a:ea typeface="Inter" pitchFamily="34" charset="-122"/>
                <a:cs typeface="Inter" pitchFamily="34" charset="-120"/>
              </a:rPr>
              <a:t>.</a:t>
            </a:r>
            <a:endParaRPr lang="en-US" sz="1500" b="1" dirty="0">
              <a:solidFill>
                <a:schemeClr val="accent2"/>
              </a:solidFill>
              <a:latin typeface="Lora" pitchFamily="2" charset="0"/>
            </a:endParaRPr>
          </a:p>
        </p:txBody>
      </p:sp>
      <p:sp>
        <p:nvSpPr>
          <p:cNvPr id="8" name="Text 5">
            <a:extLst>
              <a:ext uri="{FF2B5EF4-FFF2-40B4-BE49-F238E27FC236}">
                <a16:creationId xmlns:a16="http://schemas.microsoft.com/office/drawing/2014/main" id="{814C712E-2F15-9666-5D3B-67629525BF75}"/>
              </a:ext>
            </a:extLst>
          </p:cNvPr>
          <p:cNvSpPr/>
          <p:nvPr/>
        </p:nvSpPr>
        <p:spPr>
          <a:xfrm>
            <a:off x="6374244" y="3159998"/>
            <a:ext cx="195143" cy="243959"/>
          </a:xfrm>
          <a:prstGeom prst="rect">
            <a:avLst/>
          </a:prstGeom>
          <a:noFill/>
          <a:ln/>
        </p:spPr>
        <p:txBody>
          <a:bodyPr wrap="none" lIns="0" tIns="0" rIns="0" bIns="0" rtlCol="0" anchor="t"/>
          <a:lstStyle/>
          <a:p>
            <a:pPr marL="0" indent="0" algn="l">
              <a:lnSpc>
                <a:spcPts val="2450"/>
              </a:lnSpc>
              <a:buNone/>
            </a:pPr>
            <a:endParaRPr lang="en-US" sz="1500" b="1" dirty="0"/>
          </a:p>
        </p:txBody>
      </p:sp>
      <p:sp>
        <p:nvSpPr>
          <p:cNvPr id="10" name="Text 7">
            <a:extLst>
              <a:ext uri="{FF2B5EF4-FFF2-40B4-BE49-F238E27FC236}">
                <a16:creationId xmlns:a16="http://schemas.microsoft.com/office/drawing/2014/main" id="{75DF01DB-3BE3-60EF-7F26-250C90412C64}"/>
              </a:ext>
            </a:extLst>
          </p:cNvPr>
          <p:cNvSpPr/>
          <p:nvPr/>
        </p:nvSpPr>
        <p:spPr>
          <a:xfrm>
            <a:off x="6374244" y="3332282"/>
            <a:ext cx="2562701" cy="320278"/>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Petrona Bold" pitchFamily="34" charset="0"/>
                <a:ea typeface="Petrona Bold" pitchFamily="34" charset="-122"/>
                <a:cs typeface="Petrona Bold" pitchFamily="34" charset="-120"/>
              </a:rPr>
              <a:t>I</a:t>
            </a:r>
            <a:r>
              <a:rPr lang="en-US" sz="2000" b="1" dirty="0">
                <a:solidFill>
                  <a:srgbClr val="272525"/>
                </a:solidFill>
                <a:latin typeface="Alice" panose="020B0604020202020204" charset="0"/>
                <a:ea typeface="Alice" panose="020B0604020202020204" charset="0"/>
                <a:cs typeface="Petrona Bold" pitchFamily="34" charset="-120"/>
              </a:rPr>
              <a:t>nvesting Activities</a:t>
            </a:r>
            <a:endParaRPr lang="en-US" sz="2000" b="1" dirty="0">
              <a:latin typeface="Alice" panose="020B0604020202020204" charset="0"/>
              <a:ea typeface="Alice" panose="020B0604020202020204" charset="0"/>
            </a:endParaRPr>
          </a:p>
        </p:txBody>
      </p:sp>
      <p:sp>
        <p:nvSpPr>
          <p:cNvPr id="11" name="Text 8">
            <a:extLst>
              <a:ext uri="{FF2B5EF4-FFF2-40B4-BE49-F238E27FC236}">
                <a16:creationId xmlns:a16="http://schemas.microsoft.com/office/drawing/2014/main" id="{1EA2C5FD-4090-160C-29C0-EE1A4F53F9FE}"/>
              </a:ext>
            </a:extLst>
          </p:cNvPr>
          <p:cNvSpPr/>
          <p:nvPr/>
        </p:nvSpPr>
        <p:spPr>
          <a:xfrm>
            <a:off x="6374244" y="3753524"/>
            <a:ext cx="7777401" cy="312420"/>
          </a:xfrm>
          <a:prstGeom prst="rect">
            <a:avLst/>
          </a:prstGeom>
          <a:noFill/>
          <a:ln/>
        </p:spPr>
        <p:txBody>
          <a:bodyPr wrap="none" lIns="0" tIns="0" rIns="0" bIns="0" rtlCol="0" anchor="t"/>
          <a:lstStyle/>
          <a:p>
            <a:pPr marL="0" indent="0" algn="l">
              <a:lnSpc>
                <a:spcPts val="2450"/>
              </a:lnSpc>
              <a:buNone/>
            </a:pPr>
            <a:r>
              <a:rPr lang="en-US" sz="1500" b="1" dirty="0">
                <a:solidFill>
                  <a:srgbClr val="272525"/>
                </a:solidFill>
                <a:latin typeface="Lora" pitchFamily="2" charset="0"/>
                <a:ea typeface="Inter" pitchFamily="34" charset="-122"/>
                <a:cs typeface="Inter" pitchFamily="34" charset="-120"/>
              </a:rPr>
              <a:t>Outflow decreased by 26% in 2025 to </a:t>
            </a:r>
            <a:r>
              <a:rPr lang="en-US" sz="1500" b="1" dirty="0">
                <a:solidFill>
                  <a:schemeClr val="accent2"/>
                </a:solidFill>
                <a:latin typeface="Lora" pitchFamily="2" charset="0"/>
                <a:ea typeface="Inter" pitchFamily="34" charset="-122"/>
                <a:cs typeface="Inter" pitchFamily="34" charset="-120"/>
              </a:rPr>
              <a:t>(22,835,140 Rupees).</a:t>
            </a:r>
            <a:endParaRPr lang="en-US" sz="1500" b="1" dirty="0">
              <a:solidFill>
                <a:schemeClr val="accent2"/>
              </a:solidFill>
              <a:latin typeface="Lora" pitchFamily="2" charset="0"/>
            </a:endParaRPr>
          </a:p>
        </p:txBody>
      </p:sp>
      <p:sp>
        <p:nvSpPr>
          <p:cNvPr id="12" name="Text 9">
            <a:extLst>
              <a:ext uri="{FF2B5EF4-FFF2-40B4-BE49-F238E27FC236}">
                <a16:creationId xmlns:a16="http://schemas.microsoft.com/office/drawing/2014/main" id="{84338A3B-9D5D-6F06-5F06-54754CB0CED0}"/>
              </a:ext>
            </a:extLst>
          </p:cNvPr>
          <p:cNvSpPr/>
          <p:nvPr/>
        </p:nvSpPr>
        <p:spPr>
          <a:xfrm>
            <a:off x="6374244" y="4703167"/>
            <a:ext cx="195143" cy="243959"/>
          </a:xfrm>
          <a:prstGeom prst="rect">
            <a:avLst/>
          </a:prstGeom>
          <a:noFill/>
          <a:ln/>
        </p:spPr>
        <p:txBody>
          <a:bodyPr wrap="none" lIns="0" tIns="0" rIns="0" bIns="0" rtlCol="0" anchor="t"/>
          <a:lstStyle/>
          <a:p>
            <a:pPr marL="0" indent="0" algn="l">
              <a:lnSpc>
                <a:spcPts val="2450"/>
              </a:lnSpc>
              <a:buNone/>
            </a:pPr>
            <a:endParaRPr lang="en-US" sz="1500" b="1" dirty="0"/>
          </a:p>
        </p:txBody>
      </p:sp>
      <p:sp>
        <p:nvSpPr>
          <p:cNvPr id="14" name="Text 11">
            <a:extLst>
              <a:ext uri="{FF2B5EF4-FFF2-40B4-BE49-F238E27FC236}">
                <a16:creationId xmlns:a16="http://schemas.microsoft.com/office/drawing/2014/main" id="{407AB8C6-4FA0-F638-C8DE-BEF785841B80}"/>
              </a:ext>
            </a:extLst>
          </p:cNvPr>
          <p:cNvSpPr/>
          <p:nvPr/>
        </p:nvSpPr>
        <p:spPr>
          <a:xfrm>
            <a:off x="6374244" y="4467781"/>
            <a:ext cx="2562701" cy="320278"/>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Alice" panose="020B0604020202020204" charset="0"/>
                <a:ea typeface="Alice" panose="020B0604020202020204" charset="0"/>
                <a:cs typeface="Petrona Bold" pitchFamily="34" charset="-120"/>
              </a:rPr>
              <a:t>Financing Activities</a:t>
            </a:r>
            <a:endParaRPr lang="en-US" sz="2000" b="1" dirty="0">
              <a:latin typeface="Alice" panose="020B0604020202020204" charset="0"/>
              <a:ea typeface="Alice" panose="020B0604020202020204" charset="0"/>
            </a:endParaRPr>
          </a:p>
        </p:txBody>
      </p:sp>
      <p:sp>
        <p:nvSpPr>
          <p:cNvPr id="15" name="Text 12">
            <a:extLst>
              <a:ext uri="{FF2B5EF4-FFF2-40B4-BE49-F238E27FC236}">
                <a16:creationId xmlns:a16="http://schemas.microsoft.com/office/drawing/2014/main" id="{2A58C9BF-168D-FBB8-B451-8C0D2F4C6312}"/>
              </a:ext>
            </a:extLst>
          </p:cNvPr>
          <p:cNvSpPr/>
          <p:nvPr/>
        </p:nvSpPr>
        <p:spPr>
          <a:xfrm>
            <a:off x="6374244" y="4959509"/>
            <a:ext cx="7777401" cy="312420"/>
          </a:xfrm>
          <a:prstGeom prst="rect">
            <a:avLst/>
          </a:prstGeom>
          <a:noFill/>
          <a:ln/>
        </p:spPr>
        <p:txBody>
          <a:bodyPr wrap="none" lIns="0" tIns="0" rIns="0" bIns="0" rtlCol="0" anchor="t"/>
          <a:lstStyle/>
          <a:p>
            <a:pPr marL="0" indent="0" algn="l">
              <a:lnSpc>
                <a:spcPts val="2450"/>
              </a:lnSpc>
              <a:buNone/>
            </a:pPr>
            <a:r>
              <a:rPr lang="en-US" sz="1500" b="1" dirty="0">
                <a:solidFill>
                  <a:srgbClr val="272525"/>
                </a:solidFill>
                <a:latin typeface="Lora" pitchFamily="2" charset="0"/>
                <a:ea typeface="Inter" pitchFamily="34" charset="-122"/>
                <a:cs typeface="Inter" pitchFamily="34" charset="-120"/>
              </a:rPr>
              <a:t>Cash flow increased significantly by 876% in 2025 to </a:t>
            </a:r>
            <a:r>
              <a:rPr lang="en-US" sz="1500" b="1" dirty="0">
                <a:solidFill>
                  <a:schemeClr val="accent2"/>
                </a:solidFill>
                <a:latin typeface="Lora" pitchFamily="2" charset="0"/>
                <a:ea typeface="Inter" pitchFamily="34" charset="-122"/>
                <a:cs typeface="Inter" pitchFamily="34" charset="-120"/>
              </a:rPr>
              <a:t>24,772,041 Rupees.</a:t>
            </a:r>
            <a:endParaRPr lang="en-US" sz="1500" b="1" dirty="0">
              <a:solidFill>
                <a:schemeClr val="accent2"/>
              </a:solidFill>
              <a:latin typeface="Lora" pitchFamily="2" charset="0"/>
            </a:endParaRPr>
          </a:p>
        </p:txBody>
      </p:sp>
      <p:sp>
        <p:nvSpPr>
          <p:cNvPr id="16" name="Text 13">
            <a:extLst>
              <a:ext uri="{FF2B5EF4-FFF2-40B4-BE49-F238E27FC236}">
                <a16:creationId xmlns:a16="http://schemas.microsoft.com/office/drawing/2014/main" id="{854ED293-1D4B-5A56-63B8-37358FDC94A6}"/>
              </a:ext>
            </a:extLst>
          </p:cNvPr>
          <p:cNvSpPr/>
          <p:nvPr/>
        </p:nvSpPr>
        <p:spPr>
          <a:xfrm>
            <a:off x="6374244" y="6246336"/>
            <a:ext cx="195143" cy="243959"/>
          </a:xfrm>
          <a:prstGeom prst="rect">
            <a:avLst/>
          </a:prstGeom>
          <a:noFill/>
          <a:ln/>
        </p:spPr>
        <p:txBody>
          <a:bodyPr wrap="none" lIns="0" tIns="0" rIns="0" bIns="0" rtlCol="0" anchor="t"/>
          <a:lstStyle/>
          <a:p>
            <a:pPr marL="0" indent="0" algn="l">
              <a:lnSpc>
                <a:spcPts val="2450"/>
              </a:lnSpc>
              <a:buNone/>
            </a:pPr>
            <a:endParaRPr lang="en-US" sz="1500" b="1" dirty="0"/>
          </a:p>
        </p:txBody>
      </p:sp>
      <p:sp>
        <p:nvSpPr>
          <p:cNvPr id="18" name="Text 15">
            <a:extLst>
              <a:ext uri="{FF2B5EF4-FFF2-40B4-BE49-F238E27FC236}">
                <a16:creationId xmlns:a16="http://schemas.microsoft.com/office/drawing/2014/main" id="{26BA4FDA-9BBC-E44A-7C7E-4B2874495349}"/>
              </a:ext>
            </a:extLst>
          </p:cNvPr>
          <p:cNvSpPr/>
          <p:nvPr/>
        </p:nvSpPr>
        <p:spPr>
          <a:xfrm>
            <a:off x="6374244" y="5717877"/>
            <a:ext cx="3371374" cy="320278"/>
          </a:xfrm>
          <a:prstGeom prst="rect">
            <a:avLst/>
          </a:prstGeom>
          <a:noFill/>
          <a:ln/>
        </p:spPr>
        <p:txBody>
          <a:bodyPr wrap="none" lIns="0" tIns="0" rIns="0" bIns="0" rtlCol="0" anchor="t"/>
          <a:lstStyle/>
          <a:p>
            <a:pPr marL="0" indent="0" algn="l">
              <a:lnSpc>
                <a:spcPts val="2500"/>
              </a:lnSpc>
              <a:buNone/>
            </a:pPr>
            <a:r>
              <a:rPr lang="en-US" sz="2000" b="1" dirty="0">
                <a:solidFill>
                  <a:srgbClr val="272525"/>
                </a:solidFill>
                <a:latin typeface="Alice" panose="020B0604020202020204" charset="0"/>
                <a:ea typeface="Alice" panose="020B0604020202020204" charset="0"/>
                <a:cs typeface="Petrona Bold" pitchFamily="34" charset="-120"/>
              </a:rPr>
              <a:t>Total Change in Cash &amp; Bank</a:t>
            </a:r>
            <a:endParaRPr lang="en-US" sz="2000" b="1" dirty="0">
              <a:latin typeface="Alice" panose="020B0604020202020204" charset="0"/>
              <a:ea typeface="Alice" panose="020B0604020202020204" charset="0"/>
            </a:endParaRPr>
          </a:p>
        </p:txBody>
      </p:sp>
      <p:sp>
        <p:nvSpPr>
          <p:cNvPr id="19" name="Text 16">
            <a:extLst>
              <a:ext uri="{FF2B5EF4-FFF2-40B4-BE49-F238E27FC236}">
                <a16:creationId xmlns:a16="http://schemas.microsoft.com/office/drawing/2014/main" id="{138DA80C-491D-9F25-D02C-22C195A4F447}"/>
              </a:ext>
            </a:extLst>
          </p:cNvPr>
          <p:cNvSpPr/>
          <p:nvPr/>
        </p:nvSpPr>
        <p:spPr>
          <a:xfrm>
            <a:off x="6374244" y="6212105"/>
            <a:ext cx="7777401" cy="312420"/>
          </a:xfrm>
          <a:prstGeom prst="rect">
            <a:avLst/>
          </a:prstGeom>
          <a:noFill/>
          <a:ln/>
        </p:spPr>
        <p:txBody>
          <a:bodyPr wrap="none" lIns="0" tIns="0" rIns="0" bIns="0" rtlCol="0" anchor="t"/>
          <a:lstStyle/>
          <a:p>
            <a:pPr marL="0" indent="0" algn="l">
              <a:lnSpc>
                <a:spcPts val="2450"/>
              </a:lnSpc>
              <a:buNone/>
            </a:pPr>
            <a:r>
              <a:rPr lang="en-US" sz="1500" b="1" dirty="0">
                <a:solidFill>
                  <a:srgbClr val="272525"/>
                </a:solidFill>
                <a:latin typeface="Lora" pitchFamily="2" charset="0"/>
                <a:ea typeface="Inter" pitchFamily="34" charset="-122"/>
                <a:cs typeface="Inter" pitchFamily="34" charset="-120"/>
              </a:rPr>
              <a:t>Positive change of </a:t>
            </a:r>
            <a:r>
              <a:rPr lang="en-US" sz="1500" b="1" dirty="0">
                <a:solidFill>
                  <a:schemeClr val="accent2"/>
                </a:solidFill>
                <a:latin typeface="Lora" pitchFamily="2" charset="0"/>
                <a:ea typeface="Inter" pitchFamily="34" charset="-122"/>
                <a:cs typeface="Inter" pitchFamily="34" charset="-120"/>
              </a:rPr>
              <a:t>244,349,420 Rupees</a:t>
            </a:r>
            <a:r>
              <a:rPr lang="en-US" sz="1500" b="1" dirty="0">
                <a:solidFill>
                  <a:srgbClr val="272525"/>
                </a:solidFill>
                <a:latin typeface="Lora" pitchFamily="2" charset="0"/>
                <a:ea typeface="Inter" pitchFamily="34" charset="-122"/>
                <a:cs typeface="Inter" pitchFamily="34" charset="-120"/>
              </a:rPr>
              <a:t> in 2025.</a:t>
            </a:r>
            <a:endParaRPr lang="en-US" sz="1500" b="1" dirty="0">
              <a:latin typeface="Lora" pitchFamily="2" charset="0"/>
            </a:endParaRPr>
          </a:p>
        </p:txBody>
      </p:sp>
      <p:pic>
        <p:nvPicPr>
          <p:cNvPr id="20" name="Image 1" descr="preencoded.png">
            <a:extLst>
              <a:ext uri="{FF2B5EF4-FFF2-40B4-BE49-F238E27FC236}">
                <a16:creationId xmlns:a16="http://schemas.microsoft.com/office/drawing/2014/main" id="{49902649-647A-4C94-E039-60EC68C90F1A}"/>
              </a:ext>
            </a:extLst>
          </p:cNvPr>
          <p:cNvPicPr>
            <a:picLocks noChangeAspect="1"/>
          </p:cNvPicPr>
          <p:nvPr/>
        </p:nvPicPr>
        <p:blipFill>
          <a:blip r:embed="rId2"/>
          <a:stretch>
            <a:fillRect/>
          </a:stretch>
        </p:blipFill>
        <p:spPr>
          <a:xfrm>
            <a:off x="741302" y="2486270"/>
            <a:ext cx="4990267" cy="3903784"/>
          </a:xfrm>
          <a:prstGeom prst="rect">
            <a:avLst/>
          </a:prstGeom>
          <a:solidFill>
            <a:schemeClr val="accent2"/>
          </a:solidFill>
          <a:ln>
            <a:solidFill>
              <a:schemeClr val="accent2"/>
            </a:solidFill>
          </a:ln>
        </p:spPr>
      </p:pic>
    </p:spTree>
    <p:extLst>
      <p:ext uri="{BB962C8B-B14F-4D97-AF65-F5344CB8AC3E}">
        <p14:creationId xmlns:p14="http://schemas.microsoft.com/office/powerpoint/2010/main" val="191560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3" name="Text 0"/>
          <p:cNvSpPr/>
          <p:nvPr/>
        </p:nvSpPr>
        <p:spPr>
          <a:xfrm>
            <a:off x="766803" y="714944"/>
            <a:ext cx="7413546" cy="607814"/>
          </a:xfrm>
          <a:prstGeom prst="rect">
            <a:avLst/>
          </a:prstGeom>
          <a:noFill/>
          <a:ln/>
        </p:spPr>
        <p:txBody>
          <a:bodyPr wrap="none" lIns="0" tIns="0" rIns="0" bIns="0" rtlCol="0" anchor="t"/>
          <a:lstStyle/>
          <a:p>
            <a:pPr marL="0" indent="0" algn="l">
              <a:lnSpc>
                <a:spcPts val="4750"/>
              </a:lnSpc>
              <a:buNone/>
            </a:pPr>
            <a:r>
              <a:rPr lang="en-US" sz="3800" b="1" dirty="0">
                <a:solidFill>
                  <a:srgbClr val="233E32"/>
                </a:solidFill>
                <a:latin typeface="Alice" pitchFamily="34" charset="0"/>
                <a:ea typeface="Alice" pitchFamily="34" charset="-122"/>
                <a:cs typeface="Alice" pitchFamily="34" charset="-120"/>
              </a:rPr>
              <a:t>Our Achievements and Challenges</a:t>
            </a:r>
            <a:endParaRPr lang="en-US" sz="3800" b="1" dirty="0"/>
          </a:p>
        </p:txBody>
      </p:sp>
      <p:sp>
        <p:nvSpPr>
          <p:cNvPr id="4" name="Text 1"/>
          <p:cNvSpPr/>
          <p:nvPr/>
        </p:nvSpPr>
        <p:spPr>
          <a:xfrm>
            <a:off x="774424" y="1416292"/>
            <a:ext cx="8542207" cy="933688"/>
          </a:xfrm>
          <a:prstGeom prst="rect">
            <a:avLst/>
          </a:prstGeom>
          <a:noFill/>
          <a:ln/>
        </p:spPr>
        <p:txBody>
          <a:bodyPr wrap="square" lIns="0" tIns="0" rIns="0" bIns="0" rtlCol="0" anchor="t"/>
          <a:lstStyle/>
          <a:p>
            <a:pPr marL="0" indent="0" algn="l">
              <a:lnSpc>
                <a:spcPts val="2450"/>
              </a:lnSpc>
              <a:buNone/>
            </a:pPr>
            <a:r>
              <a:rPr lang="en-US" sz="2000" b="1" dirty="0">
                <a:solidFill>
                  <a:srgbClr val="2C2821"/>
                </a:solidFill>
                <a:latin typeface="Lora" pitchFamily="34" charset="0"/>
                <a:ea typeface="Lora" pitchFamily="34" charset="-122"/>
                <a:cs typeface="Lora" pitchFamily="34" charset="-120"/>
              </a:rPr>
              <a:t>Beco Steel Limited has achieved significant milestones, including substantial revenue growth and improved profitability in 2025. However, the company also faces ongoing challenges.</a:t>
            </a:r>
            <a:endParaRPr lang="en-US" sz="2000" b="1" dirty="0"/>
          </a:p>
        </p:txBody>
      </p:sp>
      <p:sp>
        <p:nvSpPr>
          <p:cNvPr id="5" name="Text 2"/>
          <p:cNvSpPr/>
          <p:nvPr/>
        </p:nvSpPr>
        <p:spPr>
          <a:xfrm>
            <a:off x="766803" y="2732756"/>
            <a:ext cx="3405426" cy="364688"/>
          </a:xfrm>
          <a:prstGeom prst="rect">
            <a:avLst/>
          </a:prstGeom>
          <a:noFill/>
          <a:ln/>
        </p:spPr>
        <p:txBody>
          <a:bodyPr wrap="none" lIns="0" tIns="0" rIns="0" bIns="0" rtlCol="0" anchor="t"/>
          <a:lstStyle/>
          <a:p>
            <a:pPr marL="0" indent="0" algn="l">
              <a:lnSpc>
                <a:spcPts val="2850"/>
              </a:lnSpc>
              <a:buNone/>
            </a:pPr>
            <a:r>
              <a:rPr lang="en-US" sz="2250" b="1" dirty="0">
                <a:solidFill>
                  <a:srgbClr val="233E32"/>
                </a:solidFill>
                <a:latin typeface="Alice" pitchFamily="34" charset="0"/>
                <a:ea typeface="Alice" pitchFamily="34" charset="-122"/>
                <a:cs typeface="Alice" pitchFamily="34" charset="-120"/>
              </a:rPr>
              <a:t>Achievements for the Year</a:t>
            </a:r>
            <a:endParaRPr lang="en-US" sz="2250" b="1" dirty="0"/>
          </a:p>
        </p:txBody>
      </p:sp>
      <p:sp>
        <p:nvSpPr>
          <p:cNvPr id="6" name="Text 3"/>
          <p:cNvSpPr/>
          <p:nvPr/>
        </p:nvSpPr>
        <p:spPr>
          <a:xfrm>
            <a:off x="766803" y="3520413"/>
            <a:ext cx="3556754" cy="622459"/>
          </a:xfrm>
          <a:prstGeom prst="rect">
            <a:avLst/>
          </a:prstGeom>
          <a:noFill/>
          <a:ln/>
        </p:spPr>
        <p:txBody>
          <a:bodyPr wrap="square" lIns="0" tIns="0" rIns="0" bIns="0" rtlCol="0" anchor="t"/>
          <a:lstStyle/>
          <a:p>
            <a:pPr marL="342900" indent="-342900" algn="l">
              <a:lnSpc>
                <a:spcPts val="2450"/>
              </a:lnSpc>
              <a:buSzPct val="100000"/>
              <a:buChar char="•"/>
            </a:pPr>
            <a:r>
              <a:rPr lang="en-US" sz="1600" b="1" dirty="0">
                <a:solidFill>
                  <a:srgbClr val="2C2821"/>
                </a:solidFill>
                <a:latin typeface="Lora" pitchFamily="34" charset="0"/>
                <a:ea typeface="Lora" pitchFamily="34" charset="-122"/>
                <a:cs typeface="Lora" pitchFamily="34" charset="-120"/>
              </a:rPr>
              <a:t>Achieved </a:t>
            </a:r>
            <a:r>
              <a:rPr lang="en-US" sz="1600" b="1" dirty="0">
                <a:solidFill>
                  <a:srgbClr val="C91313"/>
                </a:solidFill>
                <a:latin typeface="Lora" pitchFamily="34" charset="0"/>
                <a:ea typeface="Lora" pitchFamily="34" charset="-122"/>
                <a:cs typeface="Lora" pitchFamily="34" charset="-120"/>
              </a:rPr>
              <a:t>PKR 7.4B in net revenue</a:t>
            </a:r>
            <a:r>
              <a:rPr lang="en-US" sz="1600" b="1" dirty="0">
                <a:solidFill>
                  <a:srgbClr val="2C2821"/>
                </a:solidFill>
                <a:latin typeface="Lora" pitchFamily="34" charset="0"/>
                <a:ea typeface="Lora" pitchFamily="34" charset="-122"/>
                <a:cs typeface="Lora" pitchFamily="34" charset="-120"/>
              </a:rPr>
              <a:t>, a record high.</a:t>
            </a:r>
            <a:endParaRPr lang="en-US" sz="1600" b="1" dirty="0"/>
          </a:p>
        </p:txBody>
      </p:sp>
      <p:sp>
        <p:nvSpPr>
          <p:cNvPr id="7" name="Text 4"/>
          <p:cNvSpPr/>
          <p:nvPr/>
        </p:nvSpPr>
        <p:spPr>
          <a:xfrm>
            <a:off x="766803" y="4210857"/>
            <a:ext cx="3556754" cy="622459"/>
          </a:xfrm>
          <a:prstGeom prst="rect">
            <a:avLst/>
          </a:prstGeom>
          <a:noFill/>
          <a:ln/>
        </p:spPr>
        <p:txBody>
          <a:bodyPr wrap="square" lIns="0" tIns="0" rIns="0" bIns="0" rtlCol="0" anchor="t"/>
          <a:lstStyle/>
          <a:p>
            <a:pPr marL="342900" indent="-342900" algn="l">
              <a:lnSpc>
                <a:spcPts val="2450"/>
              </a:lnSpc>
              <a:buSzPct val="100000"/>
              <a:buChar char="•"/>
            </a:pPr>
            <a:r>
              <a:rPr lang="en-US" sz="1600" b="1" dirty="0">
                <a:solidFill>
                  <a:srgbClr val="2C2821"/>
                </a:solidFill>
                <a:latin typeface="Lora" pitchFamily="34" charset="0"/>
                <a:ea typeface="Lora" pitchFamily="34" charset="-122"/>
                <a:cs typeface="Lora" pitchFamily="34" charset="-120"/>
              </a:rPr>
              <a:t>Returned to profitability with </a:t>
            </a:r>
            <a:r>
              <a:rPr lang="en-US" sz="1600" b="1" dirty="0">
                <a:solidFill>
                  <a:srgbClr val="C91313"/>
                </a:solidFill>
                <a:latin typeface="Lora" pitchFamily="34" charset="0"/>
                <a:ea typeface="Lora" pitchFamily="34" charset="-122"/>
                <a:cs typeface="Lora" pitchFamily="34" charset="-120"/>
              </a:rPr>
              <a:t>PKR 111M profit after tax</a:t>
            </a:r>
            <a:r>
              <a:rPr lang="en-US" sz="1600" b="1" dirty="0">
                <a:solidFill>
                  <a:srgbClr val="2C2821"/>
                </a:solidFill>
                <a:latin typeface="Lora" pitchFamily="34" charset="0"/>
                <a:ea typeface="Lora" pitchFamily="34" charset="-122"/>
                <a:cs typeface="Lora" pitchFamily="34" charset="-120"/>
              </a:rPr>
              <a:t>.</a:t>
            </a:r>
            <a:endParaRPr lang="en-US" sz="1600" b="1" dirty="0"/>
          </a:p>
        </p:txBody>
      </p:sp>
      <p:sp>
        <p:nvSpPr>
          <p:cNvPr id="8" name="Text 5"/>
          <p:cNvSpPr/>
          <p:nvPr/>
        </p:nvSpPr>
        <p:spPr>
          <a:xfrm>
            <a:off x="766803" y="4901300"/>
            <a:ext cx="3556754" cy="622459"/>
          </a:xfrm>
          <a:prstGeom prst="rect">
            <a:avLst/>
          </a:prstGeom>
          <a:noFill/>
          <a:ln/>
        </p:spPr>
        <p:txBody>
          <a:bodyPr wrap="square" lIns="0" tIns="0" rIns="0" bIns="0" rtlCol="0" anchor="t"/>
          <a:lstStyle/>
          <a:p>
            <a:pPr marL="342900" indent="-342900" algn="l">
              <a:lnSpc>
                <a:spcPts val="2450"/>
              </a:lnSpc>
              <a:buSzPct val="100000"/>
              <a:buChar char="•"/>
            </a:pPr>
            <a:r>
              <a:rPr lang="en-US" sz="1600" b="1" dirty="0">
                <a:solidFill>
                  <a:srgbClr val="2C2821"/>
                </a:solidFill>
                <a:latin typeface="Lora" pitchFamily="34" charset="0"/>
                <a:ea typeface="Lora" pitchFamily="34" charset="-122"/>
                <a:cs typeface="Lora" pitchFamily="34" charset="-120"/>
              </a:rPr>
              <a:t>Strengthened liquidity with improved current and quick ratios.</a:t>
            </a:r>
            <a:endParaRPr lang="en-US" sz="1600" b="1" dirty="0"/>
          </a:p>
        </p:txBody>
      </p:sp>
      <p:sp>
        <p:nvSpPr>
          <p:cNvPr id="9" name="Text 6"/>
          <p:cNvSpPr/>
          <p:nvPr/>
        </p:nvSpPr>
        <p:spPr>
          <a:xfrm>
            <a:off x="766803" y="5591744"/>
            <a:ext cx="3556754" cy="933688"/>
          </a:xfrm>
          <a:prstGeom prst="rect">
            <a:avLst/>
          </a:prstGeom>
          <a:noFill/>
          <a:ln/>
        </p:spPr>
        <p:txBody>
          <a:bodyPr wrap="square" lIns="0" tIns="0" rIns="0" bIns="0" rtlCol="0" anchor="t"/>
          <a:lstStyle/>
          <a:p>
            <a:pPr marL="342900" indent="-342900" algn="l">
              <a:lnSpc>
                <a:spcPts val="2450"/>
              </a:lnSpc>
              <a:buSzPct val="100000"/>
              <a:buChar char="•"/>
            </a:pPr>
            <a:r>
              <a:rPr lang="en-US" sz="1600" b="1" dirty="0">
                <a:solidFill>
                  <a:srgbClr val="2C2821"/>
                </a:solidFill>
                <a:latin typeface="Lora" pitchFamily="34" charset="0"/>
                <a:ea typeface="Lora" pitchFamily="34" charset="-122"/>
                <a:cs typeface="Lora" pitchFamily="34" charset="-120"/>
              </a:rPr>
              <a:t>Increased cash flow from operating activities, demonstrating operational efficiency.</a:t>
            </a:r>
            <a:endParaRPr lang="en-US" sz="1600" b="1" dirty="0"/>
          </a:p>
        </p:txBody>
      </p:sp>
      <p:sp>
        <p:nvSpPr>
          <p:cNvPr id="10" name="Text 7"/>
          <p:cNvSpPr/>
          <p:nvPr/>
        </p:nvSpPr>
        <p:spPr>
          <a:xfrm>
            <a:off x="4973029" y="2765629"/>
            <a:ext cx="3836434" cy="546974"/>
          </a:xfrm>
          <a:prstGeom prst="rect">
            <a:avLst/>
          </a:prstGeom>
          <a:noFill/>
          <a:ln/>
        </p:spPr>
        <p:txBody>
          <a:bodyPr wrap="square" lIns="0" tIns="0" rIns="0" bIns="0" rtlCol="0" anchor="t"/>
          <a:lstStyle/>
          <a:p>
            <a:pPr marL="0" indent="0" algn="l">
              <a:lnSpc>
                <a:spcPts val="2850"/>
              </a:lnSpc>
              <a:buNone/>
            </a:pPr>
            <a:r>
              <a:rPr lang="en-US" sz="2250" b="1" dirty="0">
                <a:solidFill>
                  <a:srgbClr val="233E32"/>
                </a:solidFill>
                <a:latin typeface="Alice" pitchFamily="34" charset="0"/>
                <a:ea typeface="Alice" pitchFamily="34" charset="-122"/>
                <a:cs typeface="Alice" pitchFamily="34" charset="-120"/>
              </a:rPr>
              <a:t>Challenges for the Company</a:t>
            </a:r>
            <a:endParaRPr lang="en-US" sz="2250" b="1" dirty="0"/>
          </a:p>
        </p:txBody>
      </p:sp>
      <p:sp>
        <p:nvSpPr>
          <p:cNvPr id="11" name="Text 8"/>
          <p:cNvSpPr/>
          <p:nvPr/>
        </p:nvSpPr>
        <p:spPr>
          <a:xfrm>
            <a:off x="4805761" y="3527556"/>
            <a:ext cx="3556754" cy="622459"/>
          </a:xfrm>
          <a:prstGeom prst="rect">
            <a:avLst/>
          </a:prstGeom>
          <a:noFill/>
          <a:ln/>
        </p:spPr>
        <p:txBody>
          <a:bodyPr wrap="square" lIns="0" tIns="0" rIns="0" bIns="0" rtlCol="0" anchor="t"/>
          <a:lstStyle/>
          <a:p>
            <a:pPr marL="342900" indent="-342900" algn="l">
              <a:lnSpc>
                <a:spcPts val="2450"/>
              </a:lnSpc>
              <a:buSzPct val="100000"/>
              <a:buChar char="•"/>
            </a:pPr>
            <a:r>
              <a:rPr lang="en-US" sz="1600" b="1" dirty="0">
                <a:solidFill>
                  <a:srgbClr val="2C2821"/>
                </a:solidFill>
                <a:latin typeface="Lora" pitchFamily="34" charset="0"/>
                <a:ea typeface="Lora" pitchFamily="34" charset="-122"/>
                <a:cs typeface="Lora" pitchFamily="34" charset="-120"/>
              </a:rPr>
              <a:t>Volatile raw material prices and energy costs impacting margins.</a:t>
            </a:r>
            <a:endParaRPr lang="en-US" sz="1600" b="1" dirty="0"/>
          </a:p>
        </p:txBody>
      </p:sp>
      <p:sp>
        <p:nvSpPr>
          <p:cNvPr id="12" name="Text 9"/>
          <p:cNvSpPr/>
          <p:nvPr/>
        </p:nvSpPr>
        <p:spPr>
          <a:xfrm>
            <a:off x="4798140" y="4210857"/>
            <a:ext cx="3556754" cy="933688"/>
          </a:xfrm>
          <a:prstGeom prst="rect">
            <a:avLst/>
          </a:prstGeom>
          <a:noFill/>
          <a:ln/>
        </p:spPr>
        <p:txBody>
          <a:bodyPr wrap="square" lIns="0" tIns="0" rIns="0" bIns="0" rtlCol="0" anchor="t"/>
          <a:lstStyle/>
          <a:p>
            <a:pPr marL="342900" indent="-342900" algn="l">
              <a:lnSpc>
                <a:spcPts val="2450"/>
              </a:lnSpc>
              <a:buSzPct val="100000"/>
              <a:buChar char="•"/>
            </a:pPr>
            <a:r>
              <a:rPr lang="en-US" sz="1600" b="1" dirty="0">
                <a:solidFill>
                  <a:srgbClr val="2C2821"/>
                </a:solidFill>
                <a:latin typeface="Lora" pitchFamily="34" charset="0"/>
                <a:ea typeface="Lora" pitchFamily="34" charset="-122"/>
                <a:cs typeface="Lora" pitchFamily="34" charset="-120"/>
              </a:rPr>
              <a:t>Intense competition in both domestic and international markets.</a:t>
            </a:r>
            <a:endParaRPr lang="en-US" sz="1600" b="1" dirty="0"/>
          </a:p>
        </p:txBody>
      </p:sp>
      <p:sp>
        <p:nvSpPr>
          <p:cNvPr id="13" name="Text 10"/>
          <p:cNvSpPr/>
          <p:nvPr/>
        </p:nvSpPr>
        <p:spPr>
          <a:xfrm>
            <a:off x="4805761" y="5173480"/>
            <a:ext cx="3556754" cy="418264"/>
          </a:xfrm>
          <a:prstGeom prst="rect">
            <a:avLst/>
          </a:prstGeom>
          <a:noFill/>
          <a:ln/>
        </p:spPr>
        <p:txBody>
          <a:bodyPr wrap="square" lIns="0" tIns="0" rIns="0" bIns="0" rtlCol="0" anchor="t"/>
          <a:lstStyle/>
          <a:p>
            <a:pPr marL="342900" indent="-342900" algn="l">
              <a:lnSpc>
                <a:spcPts val="2450"/>
              </a:lnSpc>
              <a:buSzPct val="100000"/>
              <a:buChar char="•"/>
            </a:pPr>
            <a:r>
              <a:rPr lang="en-US" sz="1600" b="1" dirty="0">
                <a:solidFill>
                  <a:srgbClr val="2C2821"/>
                </a:solidFill>
                <a:latin typeface="Lora" pitchFamily="34" charset="0"/>
                <a:ea typeface="Lora" pitchFamily="34" charset="-122"/>
                <a:cs typeface="Lora" pitchFamily="34" charset="-120"/>
              </a:rPr>
              <a:t>Need for continuous technological upgrades to maintain efficiency.</a:t>
            </a:r>
            <a:endParaRPr lang="en-US" sz="1600" b="1" dirty="0"/>
          </a:p>
        </p:txBody>
      </p:sp>
      <p:sp>
        <p:nvSpPr>
          <p:cNvPr id="14" name="Text 11"/>
          <p:cNvSpPr/>
          <p:nvPr/>
        </p:nvSpPr>
        <p:spPr>
          <a:xfrm>
            <a:off x="4805761" y="5798634"/>
            <a:ext cx="3556754" cy="695248"/>
          </a:xfrm>
          <a:prstGeom prst="rect">
            <a:avLst/>
          </a:prstGeom>
          <a:noFill/>
          <a:ln/>
        </p:spPr>
        <p:txBody>
          <a:bodyPr wrap="square" lIns="0" tIns="0" rIns="0" bIns="0" rtlCol="0" anchor="t"/>
          <a:lstStyle/>
          <a:p>
            <a:pPr marL="342900" indent="-342900" algn="l">
              <a:lnSpc>
                <a:spcPts val="2450"/>
              </a:lnSpc>
              <a:buSzPct val="100000"/>
              <a:buChar char="•"/>
            </a:pPr>
            <a:endParaRPr lang="en-US" sz="1600" b="1" dirty="0"/>
          </a:p>
        </p:txBody>
      </p:sp>
      <p:pic>
        <p:nvPicPr>
          <p:cNvPr id="1026" name="Picture 2" descr="Achievement And Challenges - Slide Geeks">
            <a:extLst>
              <a:ext uri="{FF2B5EF4-FFF2-40B4-BE49-F238E27FC236}">
                <a16:creationId xmlns:a16="http://schemas.microsoft.com/office/drawing/2014/main" id="{26CFE6D1-E541-D284-05FD-5F399224182A}"/>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9316631" y="1860961"/>
            <a:ext cx="4737466" cy="4578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A13363E2-D116-7906-D60F-33EDBA026D83}"/>
              </a:ext>
            </a:extLst>
          </p:cNvPr>
          <p:cNvPicPr>
            <a:picLocks noChangeAspect="1"/>
          </p:cNvPicPr>
          <p:nvPr/>
        </p:nvPicPr>
        <p:blipFill>
          <a:blip r:embed="rId2"/>
          <a:stretch>
            <a:fillRect/>
          </a:stretch>
        </p:blipFill>
        <p:spPr>
          <a:xfrm>
            <a:off x="9051400" y="0"/>
            <a:ext cx="5579000" cy="8229600"/>
          </a:xfrm>
          <a:prstGeom prst="rect">
            <a:avLst/>
          </a:prstGeom>
        </p:spPr>
      </p:pic>
      <p:pic>
        <p:nvPicPr>
          <p:cNvPr id="3" name="Image 1" descr="preencoded.png">
            <a:extLst>
              <a:ext uri="{FF2B5EF4-FFF2-40B4-BE49-F238E27FC236}">
                <a16:creationId xmlns:a16="http://schemas.microsoft.com/office/drawing/2014/main" id="{F9A1E0C1-BCB8-3858-9EAF-B47B52D7F6FF}"/>
              </a:ext>
            </a:extLst>
          </p:cNvPr>
          <p:cNvPicPr>
            <a:picLocks noChangeAspect="1"/>
          </p:cNvPicPr>
          <p:nvPr/>
        </p:nvPicPr>
        <p:blipFill>
          <a:blip r:embed="rId3"/>
          <a:stretch>
            <a:fillRect/>
          </a:stretch>
        </p:blipFill>
        <p:spPr>
          <a:xfrm>
            <a:off x="9335007" y="2750561"/>
            <a:ext cx="4919186" cy="2431930"/>
          </a:xfrm>
          <a:prstGeom prst="rect">
            <a:avLst/>
          </a:prstGeom>
        </p:spPr>
      </p:pic>
      <p:sp>
        <p:nvSpPr>
          <p:cNvPr id="4" name="Text 0">
            <a:extLst>
              <a:ext uri="{FF2B5EF4-FFF2-40B4-BE49-F238E27FC236}">
                <a16:creationId xmlns:a16="http://schemas.microsoft.com/office/drawing/2014/main" id="{EBB18AA3-F324-B5EF-9476-AF90650285CC}"/>
              </a:ext>
            </a:extLst>
          </p:cNvPr>
          <p:cNvSpPr/>
          <p:nvPr/>
        </p:nvSpPr>
        <p:spPr>
          <a:xfrm>
            <a:off x="804210" y="743352"/>
            <a:ext cx="7556421" cy="991693"/>
          </a:xfrm>
          <a:prstGeom prst="rect">
            <a:avLst/>
          </a:prstGeom>
          <a:noFill/>
          <a:ln/>
        </p:spPr>
        <p:txBody>
          <a:bodyPr wrap="square" lIns="0" tIns="0" rIns="0" bIns="0" rtlCol="0" anchor="t"/>
          <a:lstStyle/>
          <a:p>
            <a:pPr marL="0" indent="0" algn="l">
              <a:lnSpc>
                <a:spcPts val="5550"/>
              </a:lnSpc>
              <a:buNone/>
            </a:pPr>
            <a:r>
              <a:rPr lang="en-US" sz="4400" dirty="0">
                <a:solidFill>
                  <a:srgbClr val="233E32"/>
                </a:solidFill>
                <a:latin typeface="Alice" panose="020B0604020202020204" charset="0"/>
                <a:ea typeface="Alice" panose="020B0604020202020204" charset="0"/>
                <a:cs typeface="Gelasio" pitchFamily="34" charset="-120"/>
              </a:rPr>
              <a:t>Industrial Analysis: Beco Steel</a:t>
            </a:r>
            <a:endParaRPr lang="en-US" sz="4400" dirty="0">
              <a:solidFill>
                <a:srgbClr val="233E32"/>
              </a:solidFill>
              <a:latin typeface="Alice" panose="020B0604020202020204" charset="0"/>
              <a:ea typeface="Alice" panose="020B0604020202020204" charset="0"/>
            </a:endParaRPr>
          </a:p>
        </p:txBody>
      </p:sp>
      <p:sp>
        <p:nvSpPr>
          <p:cNvPr id="5" name="Shape 1">
            <a:extLst>
              <a:ext uri="{FF2B5EF4-FFF2-40B4-BE49-F238E27FC236}">
                <a16:creationId xmlns:a16="http://schemas.microsoft.com/office/drawing/2014/main" id="{80078DA6-63D4-56B9-905A-7CD7F97EF87C}"/>
              </a:ext>
            </a:extLst>
          </p:cNvPr>
          <p:cNvSpPr/>
          <p:nvPr/>
        </p:nvSpPr>
        <p:spPr>
          <a:xfrm>
            <a:off x="743250" y="2231732"/>
            <a:ext cx="3664744" cy="1831969"/>
          </a:xfrm>
          <a:prstGeom prst="roundRect">
            <a:avLst>
              <a:gd name="adj" fmla="val 6988"/>
            </a:avLst>
          </a:prstGeom>
          <a:solidFill>
            <a:srgbClr val="FFFFFF">
              <a:alpha val="95000"/>
            </a:srgbClr>
          </a:solidFill>
          <a:ln w="30480">
            <a:solidFill>
              <a:srgbClr val="CECEC9"/>
            </a:solidFill>
            <a:prstDash val="solid"/>
          </a:ln>
          <a:effectLst>
            <a:outerShdw blurRad="50800" dist="50800" dir="5400000" algn="ctr" rotWithShape="0">
              <a:schemeClr val="accent2"/>
            </a:outerShdw>
          </a:effectLst>
        </p:spPr>
        <p:txBody>
          <a:bodyPr/>
          <a:lstStyle/>
          <a:p>
            <a:endParaRPr lang="en-US" dirty="0"/>
          </a:p>
        </p:txBody>
      </p:sp>
      <p:sp>
        <p:nvSpPr>
          <p:cNvPr id="6" name="Shape 2">
            <a:extLst>
              <a:ext uri="{FF2B5EF4-FFF2-40B4-BE49-F238E27FC236}">
                <a16:creationId xmlns:a16="http://schemas.microsoft.com/office/drawing/2014/main" id="{DEB146E6-D02B-BD55-4D75-8E2FC609A0B5}"/>
              </a:ext>
            </a:extLst>
          </p:cNvPr>
          <p:cNvSpPr/>
          <p:nvPr/>
        </p:nvSpPr>
        <p:spPr>
          <a:xfrm>
            <a:off x="725541" y="2134557"/>
            <a:ext cx="121920" cy="1831969"/>
          </a:xfrm>
          <a:prstGeom prst="roundRect">
            <a:avLst>
              <a:gd name="adj" fmla="val 78139"/>
            </a:avLst>
          </a:prstGeom>
          <a:solidFill>
            <a:srgbClr val="E5E5E0"/>
          </a:solidFill>
          <a:ln/>
        </p:spPr>
        <p:txBody>
          <a:bodyPr/>
          <a:lstStyle/>
          <a:p>
            <a:endParaRPr lang="en-US"/>
          </a:p>
        </p:txBody>
      </p:sp>
      <p:sp>
        <p:nvSpPr>
          <p:cNvPr id="7" name="Text 3">
            <a:extLst>
              <a:ext uri="{FF2B5EF4-FFF2-40B4-BE49-F238E27FC236}">
                <a16:creationId xmlns:a16="http://schemas.microsoft.com/office/drawing/2014/main" id="{91E51DEE-6FD6-C426-9678-9C75472DB7D8}"/>
              </a:ext>
            </a:extLst>
          </p:cNvPr>
          <p:cNvSpPr/>
          <p:nvPr/>
        </p:nvSpPr>
        <p:spPr>
          <a:xfrm>
            <a:off x="1049924" y="2337771"/>
            <a:ext cx="2835235" cy="310034"/>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Lora" pitchFamily="2" charset="0"/>
                <a:ea typeface="Gelasio" pitchFamily="34" charset="-122"/>
                <a:cs typeface="Gelasio" pitchFamily="34" charset="-120"/>
              </a:rPr>
              <a:t>Cyclical Industry</a:t>
            </a:r>
            <a:endParaRPr lang="en-US" sz="2200" b="1" dirty="0">
              <a:latin typeface="Lora" pitchFamily="2" charset="0"/>
            </a:endParaRPr>
          </a:p>
        </p:txBody>
      </p:sp>
      <p:sp>
        <p:nvSpPr>
          <p:cNvPr id="8" name="Text 4">
            <a:extLst>
              <a:ext uri="{FF2B5EF4-FFF2-40B4-BE49-F238E27FC236}">
                <a16:creationId xmlns:a16="http://schemas.microsoft.com/office/drawing/2014/main" id="{4711F9B9-5FAB-FF4D-68A4-E4DAC36B516C}"/>
              </a:ext>
            </a:extLst>
          </p:cNvPr>
          <p:cNvSpPr/>
          <p:nvPr/>
        </p:nvSpPr>
        <p:spPr>
          <a:xfrm>
            <a:off x="1049924" y="2828188"/>
            <a:ext cx="3058716" cy="1138337"/>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ora" pitchFamily="2" charset="0"/>
                <a:ea typeface="Lato" pitchFamily="34" charset="-122"/>
                <a:cs typeface="Lato" pitchFamily="34" charset="-120"/>
              </a:rPr>
              <a:t>Influenced by global economy, infrastructure, raw material prices.</a:t>
            </a:r>
            <a:endParaRPr lang="en-US" sz="1750" dirty="0">
              <a:latin typeface="Lora" pitchFamily="2" charset="0"/>
            </a:endParaRPr>
          </a:p>
        </p:txBody>
      </p:sp>
      <p:sp>
        <p:nvSpPr>
          <p:cNvPr id="13" name="Shape 9">
            <a:extLst>
              <a:ext uri="{FF2B5EF4-FFF2-40B4-BE49-F238E27FC236}">
                <a16:creationId xmlns:a16="http://schemas.microsoft.com/office/drawing/2014/main" id="{BF6187CF-44A0-982B-A92C-4532A0A6FE18}"/>
              </a:ext>
            </a:extLst>
          </p:cNvPr>
          <p:cNvSpPr/>
          <p:nvPr/>
        </p:nvSpPr>
        <p:spPr>
          <a:xfrm>
            <a:off x="3412481" y="4461965"/>
            <a:ext cx="3664744" cy="1831969"/>
          </a:xfrm>
          <a:prstGeom prst="roundRect">
            <a:avLst>
              <a:gd name="adj" fmla="val 6988"/>
            </a:avLst>
          </a:prstGeom>
          <a:solidFill>
            <a:schemeClr val="bg1"/>
          </a:solidFill>
          <a:ln w="30480">
            <a:solidFill>
              <a:srgbClr val="CECEC9"/>
            </a:solidFill>
            <a:prstDash val="solid"/>
          </a:ln>
          <a:effectLst>
            <a:outerShdw blurRad="50800" dist="50800" dir="5400000" algn="ctr" rotWithShape="0">
              <a:schemeClr val="accent2"/>
            </a:outerShdw>
          </a:effectLst>
        </p:spPr>
        <p:txBody>
          <a:bodyPr/>
          <a:lstStyle/>
          <a:p>
            <a:endParaRPr lang="en-US"/>
          </a:p>
        </p:txBody>
      </p:sp>
      <p:sp>
        <p:nvSpPr>
          <p:cNvPr id="14" name="Shape 10">
            <a:extLst>
              <a:ext uri="{FF2B5EF4-FFF2-40B4-BE49-F238E27FC236}">
                <a16:creationId xmlns:a16="http://schemas.microsoft.com/office/drawing/2014/main" id="{4F3E1A6B-FB5B-E584-65EE-0046B48F8F70}"/>
              </a:ext>
            </a:extLst>
          </p:cNvPr>
          <p:cNvSpPr/>
          <p:nvPr/>
        </p:nvSpPr>
        <p:spPr>
          <a:xfrm>
            <a:off x="3398670" y="4385765"/>
            <a:ext cx="121920" cy="1831969"/>
          </a:xfrm>
          <a:prstGeom prst="roundRect">
            <a:avLst>
              <a:gd name="adj" fmla="val 78139"/>
            </a:avLst>
          </a:prstGeom>
          <a:solidFill>
            <a:srgbClr val="E5E5E0"/>
          </a:solidFill>
          <a:ln/>
        </p:spPr>
        <p:txBody>
          <a:bodyPr/>
          <a:lstStyle/>
          <a:p>
            <a:endParaRPr lang="en-US"/>
          </a:p>
        </p:txBody>
      </p:sp>
      <p:sp>
        <p:nvSpPr>
          <p:cNvPr id="15" name="Text 11">
            <a:extLst>
              <a:ext uri="{FF2B5EF4-FFF2-40B4-BE49-F238E27FC236}">
                <a16:creationId xmlns:a16="http://schemas.microsoft.com/office/drawing/2014/main" id="{BA545789-70F9-C7AE-8099-3F0F4C1E755E}"/>
              </a:ext>
            </a:extLst>
          </p:cNvPr>
          <p:cNvSpPr/>
          <p:nvPr/>
        </p:nvSpPr>
        <p:spPr>
          <a:xfrm>
            <a:off x="3649951" y="4658299"/>
            <a:ext cx="2835235" cy="310034"/>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Lora" pitchFamily="2" charset="0"/>
                <a:ea typeface="Gelasio" pitchFamily="34" charset="-122"/>
                <a:cs typeface="Gelasio" pitchFamily="34" charset="-120"/>
              </a:rPr>
              <a:t>Coal to Green Energy</a:t>
            </a:r>
            <a:endParaRPr lang="en-US" sz="2200" b="1" dirty="0">
              <a:latin typeface="Lora" pitchFamily="2" charset="0"/>
            </a:endParaRPr>
          </a:p>
        </p:txBody>
      </p:sp>
      <p:sp>
        <p:nvSpPr>
          <p:cNvPr id="16" name="Text 12">
            <a:extLst>
              <a:ext uri="{FF2B5EF4-FFF2-40B4-BE49-F238E27FC236}">
                <a16:creationId xmlns:a16="http://schemas.microsoft.com/office/drawing/2014/main" id="{0BDF91C4-6F31-A283-1175-96A70DF65FEF}"/>
              </a:ext>
            </a:extLst>
          </p:cNvPr>
          <p:cNvSpPr/>
          <p:nvPr/>
        </p:nvSpPr>
        <p:spPr>
          <a:xfrm>
            <a:off x="3649951" y="5164667"/>
            <a:ext cx="3058716" cy="952604"/>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ora" pitchFamily="2" charset="0"/>
                <a:ea typeface="Lato" pitchFamily="34" charset="-122"/>
                <a:cs typeface="Lato" pitchFamily="34" charset="-120"/>
              </a:rPr>
              <a:t>Transitioning from traditional coal to sustainable green energy sources.</a:t>
            </a:r>
            <a:endParaRPr lang="en-US" sz="1750" dirty="0">
              <a:latin typeface="Lora" pitchFamily="2" charset="0"/>
            </a:endParaRPr>
          </a:p>
        </p:txBody>
      </p:sp>
    </p:spTree>
    <p:extLst>
      <p:ext uri="{BB962C8B-B14F-4D97-AF65-F5344CB8AC3E}">
        <p14:creationId xmlns:p14="http://schemas.microsoft.com/office/powerpoint/2010/main" val="268165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B677D7CD-931C-9687-A0C2-15D6DA962338}"/>
              </a:ext>
            </a:extLst>
          </p:cNvPr>
          <p:cNvSpPr/>
          <p:nvPr/>
        </p:nvSpPr>
        <p:spPr>
          <a:xfrm>
            <a:off x="749856" y="887790"/>
            <a:ext cx="6565344" cy="564475"/>
          </a:xfrm>
          <a:prstGeom prst="rect">
            <a:avLst/>
          </a:prstGeom>
          <a:noFill/>
          <a:ln/>
        </p:spPr>
        <p:txBody>
          <a:bodyPr wrap="none" lIns="0" tIns="0" rIns="0" bIns="0" rtlCol="0" anchor="t"/>
          <a:lstStyle/>
          <a:p>
            <a:pPr marL="0" indent="0" algn="l">
              <a:lnSpc>
                <a:spcPts val="4400"/>
              </a:lnSpc>
              <a:buNone/>
            </a:pPr>
            <a:r>
              <a:rPr lang="en-US" sz="4400" dirty="0">
                <a:solidFill>
                  <a:srgbClr val="233E32"/>
                </a:solidFill>
                <a:latin typeface="Alice" panose="020B0604020202020204" charset="0"/>
                <a:ea typeface="Alice" panose="020B0604020202020204" charset="0"/>
                <a:cs typeface="Gelasio" pitchFamily="34" charset="-120"/>
              </a:rPr>
              <a:t>Future Outlook &amp; Market Trends</a:t>
            </a:r>
            <a:endParaRPr lang="en-US" sz="4400" dirty="0">
              <a:solidFill>
                <a:srgbClr val="233E32"/>
              </a:solidFill>
              <a:latin typeface="Alice" panose="020B0604020202020204" charset="0"/>
              <a:ea typeface="Alice" panose="020B0604020202020204" charset="0"/>
            </a:endParaRPr>
          </a:p>
        </p:txBody>
      </p:sp>
      <p:pic>
        <p:nvPicPr>
          <p:cNvPr id="3" name="Image 0" descr="preencoded.png">
            <a:extLst>
              <a:ext uri="{FF2B5EF4-FFF2-40B4-BE49-F238E27FC236}">
                <a16:creationId xmlns:a16="http://schemas.microsoft.com/office/drawing/2014/main" id="{B231E3C2-41AF-8597-264B-9FE5E0E41791}"/>
              </a:ext>
            </a:extLst>
          </p:cNvPr>
          <p:cNvPicPr>
            <a:picLocks noChangeAspect="1"/>
          </p:cNvPicPr>
          <p:nvPr/>
        </p:nvPicPr>
        <p:blipFill>
          <a:blip r:embed="rId2"/>
          <a:stretch>
            <a:fillRect/>
          </a:stretch>
        </p:blipFill>
        <p:spPr>
          <a:xfrm>
            <a:off x="677942" y="2386845"/>
            <a:ext cx="6462713" cy="3613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1">
            <a:extLst>
              <a:ext uri="{FF2B5EF4-FFF2-40B4-BE49-F238E27FC236}">
                <a16:creationId xmlns:a16="http://schemas.microsoft.com/office/drawing/2014/main" id="{4DFB14F4-348D-8FFA-8176-5B1AC58B9BBE}"/>
              </a:ext>
            </a:extLst>
          </p:cNvPr>
          <p:cNvSpPr/>
          <p:nvPr/>
        </p:nvSpPr>
        <p:spPr>
          <a:xfrm>
            <a:off x="677942" y="5398294"/>
            <a:ext cx="2257901" cy="282178"/>
          </a:xfrm>
          <a:prstGeom prst="rect">
            <a:avLst/>
          </a:prstGeom>
          <a:noFill/>
          <a:ln/>
        </p:spPr>
        <p:txBody>
          <a:bodyPr wrap="none" lIns="0" tIns="0" rIns="0" bIns="0" rtlCol="0" anchor="t"/>
          <a:lstStyle/>
          <a:p>
            <a:pPr marL="0" indent="0" algn="l">
              <a:lnSpc>
                <a:spcPts val="2200"/>
              </a:lnSpc>
              <a:buNone/>
            </a:pPr>
            <a:endParaRPr lang="en-US" sz="1750" dirty="0"/>
          </a:p>
        </p:txBody>
      </p:sp>
      <p:sp>
        <p:nvSpPr>
          <p:cNvPr id="5" name="Text 2">
            <a:extLst>
              <a:ext uri="{FF2B5EF4-FFF2-40B4-BE49-F238E27FC236}">
                <a16:creationId xmlns:a16="http://schemas.microsoft.com/office/drawing/2014/main" id="{EE6D58A3-F8C7-7ABD-ED55-19F94E0E1808}"/>
              </a:ext>
            </a:extLst>
          </p:cNvPr>
          <p:cNvSpPr/>
          <p:nvPr/>
        </p:nvSpPr>
        <p:spPr>
          <a:xfrm>
            <a:off x="647462" y="5830610"/>
            <a:ext cx="6462713" cy="577929"/>
          </a:xfrm>
          <a:prstGeom prst="rect">
            <a:avLst/>
          </a:prstGeom>
          <a:noFill/>
          <a:ln/>
        </p:spPr>
        <p:txBody>
          <a:bodyPr wrap="square" lIns="0" tIns="0" rIns="0" bIns="0" rtlCol="0" anchor="t"/>
          <a:lstStyle/>
          <a:p>
            <a:pPr algn="l">
              <a:lnSpc>
                <a:spcPts val="2250"/>
              </a:lnSpc>
            </a:pPr>
            <a:endParaRPr lang="en-US" sz="1400" dirty="0"/>
          </a:p>
        </p:txBody>
      </p:sp>
      <p:pic>
        <p:nvPicPr>
          <p:cNvPr id="6" name="Image 1" descr="preencoded.png">
            <a:extLst>
              <a:ext uri="{FF2B5EF4-FFF2-40B4-BE49-F238E27FC236}">
                <a16:creationId xmlns:a16="http://schemas.microsoft.com/office/drawing/2014/main" id="{BD6E706E-7620-48A9-1A7E-2E47C19261C4}"/>
              </a:ext>
            </a:extLst>
          </p:cNvPr>
          <p:cNvPicPr>
            <a:picLocks noChangeAspect="1"/>
          </p:cNvPicPr>
          <p:nvPr/>
        </p:nvPicPr>
        <p:blipFill>
          <a:blip r:embed="rId3"/>
          <a:stretch>
            <a:fillRect/>
          </a:stretch>
        </p:blipFill>
        <p:spPr>
          <a:xfrm>
            <a:off x="8241091" y="3232309"/>
            <a:ext cx="4972645" cy="3595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3">
            <a:extLst>
              <a:ext uri="{FF2B5EF4-FFF2-40B4-BE49-F238E27FC236}">
                <a16:creationId xmlns:a16="http://schemas.microsoft.com/office/drawing/2014/main" id="{EB88C968-064B-3792-33E5-ACD262ECC8D8}"/>
              </a:ext>
            </a:extLst>
          </p:cNvPr>
          <p:cNvSpPr/>
          <p:nvPr/>
        </p:nvSpPr>
        <p:spPr>
          <a:xfrm>
            <a:off x="7573566" y="5381030"/>
            <a:ext cx="3016568" cy="282178"/>
          </a:xfrm>
          <a:prstGeom prst="rect">
            <a:avLst/>
          </a:prstGeom>
          <a:noFill/>
          <a:ln/>
        </p:spPr>
        <p:txBody>
          <a:bodyPr wrap="none" lIns="0" tIns="0" rIns="0" bIns="0" rtlCol="0" anchor="t"/>
          <a:lstStyle/>
          <a:p>
            <a:pPr marL="0" indent="0" algn="l">
              <a:lnSpc>
                <a:spcPts val="2200"/>
              </a:lnSpc>
              <a:buNone/>
            </a:pPr>
            <a:endParaRPr lang="en-US" sz="1750" dirty="0"/>
          </a:p>
        </p:txBody>
      </p:sp>
      <p:sp>
        <p:nvSpPr>
          <p:cNvPr id="8" name="Text 4">
            <a:extLst>
              <a:ext uri="{FF2B5EF4-FFF2-40B4-BE49-F238E27FC236}">
                <a16:creationId xmlns:a16="http://schemas.microsoft.com/office/drawing/2014/main" id="{F2B0EC08-91A6-9524-F6A2-5E381D799E2A}"/>
              </a:ext>
            </a:extLst>
          </p:cNvPr>
          <p:cNvSpPr/>
          <p:nvPr/>
        </p:nvSpPr>
        <p:spPr>
          <a:xfrm>
            <a:off x="7543087" y="5767626"/>
            <a:ext cx="6188154" cy="1395174"/>
          </a:xfrm>
          <a:prstGeom prst="rect">
            <a:avLst/>
          </a:prstGeom>
          <a:noFill/>
          <a:ln/>
        </p:spPr>
        <p:txBody>
          <a:bodyPr wrap="none" lIns="0" tIns="0" rIns="0" bIns="0" rtlCol="0" anchor="t"/>
          <a:lstStyle/>
          <a:p>
            <a:pPr marL="0" indent="0" algn="l">
              <a:lnSpc>
                <a:spcPts val="2250"/>
              </a:lnSpc>
              <a:buNone/>
            </a:pPr>
            <a:endParaRPr lang="en-US" sz="1400" dirty="0"/>
          </a:p>
        </p:txBody>
      </p:sp>
      <p:sp>
        <p:nvSpPr>
          <p:cNvPr id="9" name="Text 5">
            <a:extLst>
              <a:ext uri="{FF2B5EF4-FFF2-40B4-BE49-F238E27FC236}">
                <a16:creationId xmlns:a16="http://schemas.microsoft.com/office/drawing/2014/main" id="{37119ECE-EFFA-CC93-EE75-0F96CB24035B}"/>
              </a:ext>
            </a:extLst>
          </p:cNvPr>
          <p:cNvSpPr/>
          <p:nvPr/>
        </p:nvSpPr>
        <p:spPr>
          <a:xfrm>
            <a:off x="7543086" y="6539151"/>
            <a:ext cx="6462713" cy="288965"/>
          </a:xfrm>
          <a:prstGeom prst="rect">
            <a:avLst/>
          </a:prstGeom>
          <a:noFill/>
          <a:ln/>
        </p:spPr>
        <p:txBody>
          <a:bodyPr wrap="none" lIns="0" tIns="0" rIns="0" bIns="0" rtlCol="0" anchor="t"/>
          <a:lstStyle/>
          <a:p>
            <a:pPr marL="0" indent="0" algn="l">
              <a:lnSpc>
                <a:spcPts val="2250"/>
              </a:lnSpc>
              <a:buNone/>
            </a:pPr>
            <a:endParaRPr lang="en-US" sz="1400" dirty="0"/>
          </a:p>
        </p:txBody>
      </p:sp>
      <p:sp>
        <p:nvSpPr>
          <p:cNvPr id="10" name="Text 6">
            <a:extLst>
              <a:ext uri="{FF2B5EF4-FFF2-40B4-BE49-F238E27FC236}">
                <a16:creationId xmlns:a16="http://schemas.microsoft.com/office/drawing/2014/main" id="{AFFCB8A5-713D-DC5C-09C6-23F3AC44F1BE}"/>
              </a:ext>
            </a:extLst>
          </p:cNvPr>
          <p:cNvSpPr/>
          <p:nvPr/>
        </p:nvSpPr>
        <p:spPr>
          <a:xfrm>
            <a:off x="7543086" y="6990636"/>
            <a:ext cx="6462713" cy="288965"/>
          </a:xfrm>
          <a:prstGeom prst="rect">
            <a:avLst/>
          </a:prstGeom>
          <a:noFill/>
          <a:ln/>
        </p:spPr>
        <p:txBody>
          <a:bodyPr wrap="none" lIns="0" tIns="0" rIns="0" bIns="0" rtlCol="0" anchor="t"/>
          <a:lstStyle/>
          <a:p>
            <a:pPr marL="0" indent="0" algn="l">
              <a:lnSpc>
                <a:spcPts val="2250"/>
              </a:lnSpc>
              <a:buNone/>
            </a:pPr>
            <a:endParaRPr lang="en-US" sz="1400" dirty="0"/>
          </a:p>
        </p:txBody>
      </p:sp>
    </p:spTree>
    <p:extLst>
      <p:ext uri="{BB962C8B-B14F-4D97-AF65-F5344CB8AC3E}">
        <p14:creationId xmlns:p14="http://schemas.microsoft.com/office/powerpoint/2010/main" val="1545881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98AC7-53B6-49E8-B588-3A07912BE0F3}"/>
              </a:ext>
            </a:extLst>
          </p:cNvPr>
          <p:cNvSpPr txBox="1"/>
          <p:nvPr/>
        </p:nvSpPr>
        <p:spPr>
          <a:xfrm>
            <a:off x="3006090" y="2714416"/>
            <a:ext cx="8152068" cy="2800767"/>
          </a:xfrm>
          <a:prstGeom prst="rect">
            <a:avLst/>
          </a:prstGeom>
          <a:noFill/>
        </p:spPr>
        <p:txBody>
          <a:bodyPr wrap="square" rtlCol="0">
            <a:spAutoFit/>
          </a:bodyPr>
          <a:lstStyle/>
          <a:p>
            <a:r>
              <a:rPr lang="en-US" sz="8800" dirty="0">
                <a:solidFill>
                  <a:srgbClr val="233E32"/>
                </a:solidFill>
                <a:latin typeface="Alice" panose="020B0604020202020204" charset="0"/>
                <a:ea typeface="Alice" panose="020B0604020202020204" charset="0"/>
              </a:rPr>
              <a:t>THANK </a:t>
            </a:r>
          </a:p>
          <a:p>
            <a:r>
              <a:rPr lang="en-US" sz="8800" dirty="0">
                <a:solidFill>
                  <a:srgbClr val="233E32"/>
                </a:solidFill>
                <a:latin typeface="Alice" panose="020B0604020202020204" charset="0"/>
                <a:ea typeface="Alice" panose="020B0604020202020204" charset="0"/>
              </a:rPr>
              <a:t>             YOU!</a:t>
            </a:r>
            <a:endParaRPr lang="en-US" dirty="0">
              <a:solidFill>
                <a:srgbClr val="233E32"/>
              </a:solidFill>
              <a:latin typeface="Alice" panose="020B0604020202020204" charset="0"/>
              <a:ea typeface="Alice" panose="020B0604020202020204" charset="0"/>
            </a:endParaRPr>
          </a:p>
        </p:txBody>
      </p:sp>
    </p:spTree>
    <p:extLst>
      <p:ext uri="{BB962C8B-B14F-4D97-AF65-F5344CB8AC3E}">
        <p14:creationId xmlns:p14="http://schemas.microsoft.com/office/powerpoint/2010/main" val="1836353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892800" cy="8229600"/>
          </a:xfrm>
          <a:prstGeom prst="rect">
            <a:avLst/>
          </a:prstGeom>
        </p:spPr>
      </p:pic>
      <p:sp>
        <p:nvSpPr>
          <p:cNvPr id="3" name="Text 0"/>
          <p:cNvSpPr/>
          <p:nvPr/>
        </p:nvSpPr>
        <p:spPr>
          <a:xfrm>
            <a:off x="6280190" y="1964055"/>
            <a:ext cx="6904315" cy="620078"/>
          </a:xfrm>
          <a:prstGeom prst="rect">
            <a:avLst/>
          </a:prstGeom>
          <a:noFill/>
          <a:ln/>
        </p:spPr>
        <p:txBody>
          <a:bodyPr wrap="none" lIns="0" tIns="0" rIns="0" bIns="0" rtlCol="0" anchor="t"/>
          <a:lstStyle/>
          <a:p>
            <a:pPr marL="0" indent="0" algn="l">
              <a:lnSpc>
                <a:spcPts val="4850"/>
              </a:lnSpc>
              <a:buNone/>
            </a:pPr>
            <a:r>
              <a:rPr lang="en-US" sz="4400" b="1" dirty="0">
                <a:solidFill>
                  <a:srgbClr val="233E32"/>
                </a:solidFill>
                <a:latin typeface="Alice" pitchFamily="34" charset="0"/>
                <a:ea typeface="Alice" pitchFamily="34" charset="-122"/>
                <a:cs typeface="Alice" pitchFamily="34" charset="-120"/>
              </a:rPr>
              <a:t>Company</a:t>
            </a:r>
            <a:r>
              <a:rPr lang="en-US" sz="3900" b="1" dirty="0">
                <a:solidFill>
                  <a:srgbClr val="233E32"/>
                </a:solidFill>
                <a:latin typeface="Alice" pitchFamily="34" charset="0"/>
                <a:ea typeface="Alice" pitchFamily="34" charset="-122"/>
                <a:cs typeface="Alice" pitchFamily="34" charset="-120"/>
              </a:rPr>
              <a:t> Profile and Overview</a:t>
            </a:r>
            <a:endParaRPr lang="en-US" sz="3900" b="1" dirty="0"/>
          </a:p>
        </p:txBody>
      </p:sp>
      <p:sp>
        <p:nvSpPr>
          <p:cNvPr id="4" name="Text 1"/>
          <p:cNvSpPr/>
          <p:nvPr/>
        </p:nvSpPr>
        <p:spPr>
          <a:xfrm>
            <a:off x="6280190" y="2881909"/>
            <a:ext cx="7556421" cy="1969060"/>
          </a:xfrm>
          <a:prstGeom prst="rect">
            <a:avLst/>
          </a:prstGeom>
          <a:noFill/>
          <a:ln/>
        </p:spPr>
        <p:txBody>
          <a:bodyPr wrap="square" lIns="0" tIns="0" rIns="0" bIns="0" rtlCol="0" anchor="t"/>
          <a:lstStyle/>
          <a:p>
            <a:pPr marL="0" indent="0" algn="l">
              <a:lnSpc>
                <a:spcPts val="2500"/>
              </a:lnSpc>
              <a:buNone/>
            </a:pPr>
            <a:r>
              <a:rPr lang="en-US" sz="2000" b="1" dirty="0">
                <a:solidFill>
                  <a:srgbClr val="2C2821"/>
                </a:solidFill>
                <a:latin typeface="Lora" pitchFamily="34" charset="0"/>
                <a:ea typeface="Lora" pitchFamily="34" charset="-122"/>
                <a:cs typeface="Lora" pitchFamily="34" charset="-120"/>
              </a:rPr>
              <a:t>Beco Steel Limited is a prominent player in the steel industry, focusing on manufacturing and distribution. Established with a commitment to quality and innovation, the company has steadily grown its operations. Our core business is producing a range of steel products for diverse industrial applications.</a:t>
            </a:r>
            <a:endParaRPr lang="en-US" sz="2000" b="1" dirty="0"/>
          </a:p>
        </p:txBody>
      </p:sp>
      <p:sp>
        <p:nvSpPr>
          <p:cNvPr id="5" name="Text 2"/>
          <p:cNvSpPr/>
          <p:nvPr/>
        </p:nvSpPr>
        <p:spPr>
          <a:xfrm>
            <a:off x="6280190" y="5382699"/>
            <a:ext cx="7556421" cy="1270159"/>
          </a:xfrm>
          <a:prstGeom prst="rect">
            <a:avLst/>
          </a:prstGeom>
          <a:noFill/>
          <a:ln/>
        </p:spPr>
        <p:txBody>
          <a:bodyPr wrap="square" lIns="0" tIns="0" rIns="0" bIns="0" rtlCol="0" anchor="t"/>
          <a:lstStyle/>
          <a:p>
            <a:pPr marL="0" indent="0" algn="l">
              <a:lnSpc>
                <a:spcPts val="2500"/>
              </a:lnSpc>
              <a:buNone/>
            </a:pPr>
            <a:r>
              <a:rPr lang="en-US" sz="2000" b="1" dirty="0">
                <a:solidFill>
                  <a:srgbClr val="2C2821"/>
                </a:solidFill>
                <a:latin typeface="Lora" pitchFamily="34" charset="0"/>
                <a:ea typeface="Lora" pitchFamily="34" charset="-122"/>
                <a:cs typeface="Lora" pitchFamily="34" charset="-120"/>
              </a:rPr>
              <a:t>Over the past few years, Beco Steel has invested significantly in property, plant, and equipment to enhance production capacity and efficiency. The company aims to maintain its competitive edge through strategic investments and operational excellence.</a:t>
            </a:r>
            <a:endParaRPr lang="en-US" sz="20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E7C92A77-F497-18AF-CDBD-DF1E022B46D3}"/>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137964" y="790575"/>
            <a:ext cx="5486400" cy="7406640"/>
          </a:xfrm>
          <a:prstGeom prst="rect">
            <a:avLst/>
          </a:prstGeom>
          <a:solidFill>
            <a:schemeClr val="accent2"/>
          </a:solidFill>
          <a:ln>
            <a:solidFill>
              <a:schemeClr val="accent1"/>
            </a:solidFill>
          </a:ln>
        </p:spPr>
      </p:pic>
      <p:sp>
        <p:nvSpPr>
          <p:cNvPr id="4" name="Text 0">
            <a:extLst>
              <a:ext uri="{FF2B5EF4-FFF2-40B4-BE49-F238E27FC236}">
                <a16:creationId xmlns:a16="http://schemas.microsoft.com/office/drawing/2014/main" id="{27D9CCFF-6007-9EF8-F1B2-003C699FA4F9}"/>
              </a:ext>
            </a:extLst>
          </p:cNvPr>
          <p:cNvSpPr/>
          <p:nvPr/>
        </p:nvSpPr>
        <p:spPr>
          <a:xfrm>
            <a:off x="6603741" y="1168821"/>
            <a:ext cx="7556421" cy="983888"/>
          </a:xfrm>
          <a:prstGeom prst="rect">
            <a:avLst/>
          </a:prstGeom>
          <a:noFill/>
          <a:ln/>
        </p:spPr>
        <p:txBody>
          <a:bodyPr wrap="square" lIns="0" tIns="0" rIns="0" bIns="0" rtlCol="0" anchor="t"/>
          <a:lstStyle/>
          <a:p>
            <a:pPr marL="0" indent="0" algn="l">
              <a:lnSpc>
                <a:spcPts val="5850"/>
              </a:lnSpc>
              <a:buNone/>
            </a:pPr>
            <a:r>
              <a:rPr lang="en-US" sz="4400" b="1" dirty="0">
                <a:solidFill>
                  <a:srgbClr val="233E32"/>
                </a:solidFill>
                <a:latin typeface="Alice" panose="020B0604020202020204" charset="0"/>
                <a:ea typeface="Alice" panose="020B0604020202020204" charset="0"/>
                <a:cs typeface="Petrona Bold" pitchFamily="34" charset="-120"/>
              </a:rPr>
              <a:t>Equity &amp; Liabilities Overview</a:t>
            </a:r>
            <a:endParaRPr lang="en-US" sz="4400" b="1" dirty="0">
              <a:solidFill>
                <a:srgbClr val="233E32"/>
              </a:solidFill>
              <a:latin typeface="Alice" panose="020B0604020202020204" charset="0"/>
              <a:ea typeface="Alice" panose="020B0604020202020204" charset="0"/>
            </a:endParaRPr>
          </a:p>
        </p:txBody>
      </p:sp>
      <p:pic>
        <p:nvPicPr>
          <p:cNvPr id="5" name="Image 1" descr="preencoded.png">
            <a:extLst>
              <a:ext uri="{FF2B5EF4-FFF2-40B4-BE49-F238E27FC236}">
                <a16:creationId xmlns:a16="http://schemas.microsoft.com/office/drawing/2014/main" id="{0F71C309-8C84-623E-55A6-1E7F2E93672C}"/>
              </a:ext>
            </a:extLst>
          </p:cNvPr>
          <p:cNvPicPr>
            <a:picLocks noChangeAspect="1"/>
          </p:cNvPicPr>
          <p:nvPr/>
        </p:nvPicPr>
        <p:blipFill>
          <a:blip r:embed="rId4">
            <a:duotone>
              <a:prstClr val="black"/>
              <a:schemeClr val="accent1">
                <a:tint val="45000"/>
                <a:satMod val="400000"/>
              </a:schemeClr>
            </a:duotone>
          </a:blip>
          <a:stretch>
            <a:fillRect/>
          </a:stretch>
        </p:blipFill>
        <p:spPr>
          <a:xfrm>
            <a:off x="7074039" y="2422446"/>
            <a:ext cx="1134070" cy="1360884"/>
          </a:xfrm>
          <a:prstGeom prst="rect">
            <a:avLst/>
          </a:prstGeom>
        </p:spPr>
      </p:pic>
      <p:sp>
        <p:nvSpPr>
          <p:cNvPr id="6" name="Text 1">
            <a:extLst>
              <a:ext uri="{FF2B5EF4-FFF2-40B4-BE49-F238E27FC236}">
                <a16:creationId xmlns:a16="http://schemas.microsoft.com/office/drawing/2014/main" id="{AA9A815A-1750-9275-68E5-B9CBAFC4EB26}"/>
              </a:ext>
            </a:extLst>
          </p:cNvPr>
          <p:cNvSpPr/>
          <p:nvPr/>
        </p:nvSpPr>
        <p:spPr>
          <a:xfrm>
            <a:off x="8527018" y="2577018"/>
            <a:ext cx="2977039" cy="372070"/>
          </a:xfrm>
          <a:prstGeom prst="rect">
            <a:avLst/>
          </a:prstGeom>
          <a:noFill/>
          <a:ln/>
        </p:spPr>
        <p:txBody>
          <a:bodyPr wrap="none" lIns="0" tIns="0" rIns="0" bIns="0" rtlCol="0" anchor="t"/>
          <a:lstStyle/>
          <a:p>
            <a:pPr marL="0" indent="0" algn="l">
              <a:lnSpc>
                <a:spcPts val="2900"/>
              </a:lnSpc>
              <a:buNone/>
            </a:pPr>
            <a:r>
              <a:rPr lang="en-US" sz="2000" b="1" dirty="0">
                <a:solidFill>
                  <a:srgbClr val="272525"/>
                </a:solidFill>
                <a:latin typeface="Lora" pitchFamily="2" charset="0"/>
                <a:ea typeface="Petrona Bold" pitchFamily="34" charset="-122"/>
                <a:cs typeface="Petrona Bold" pitchFamily="34" charset="-120"/>
              </a:rPr>
              <a:t>Total Equity</a:t>
            </a:r>
            <a:endParaRPr lang="en-US" sz="2000" b="1" dirty="0">
              <a:latin typeface="Lora" pitchFamily="2" charset="0"/>
            </a:endParaRPr>
          </a:p>
        </p:txBody>
      </p:sp>
      <p:sp>
        <p:nvSpPr>
          <p:cNvPr id="7" name="Text 2">
            <a:extLst>
              <a:ext uri="{FF2B5EF4-FFF2-40B4-BE49-F238E27FC236}">
                <a16:creationId xmlns:a16="http://schemas.microsoft.com/office/drawing/2014/main" id="{863DA858-15DC-AFD0-F432-75AC359A4901}"/>
              </a:ext>
            </a:extLst>
          </p:cNvPr>
          <p:cNvSpPr/>
          <p:nvPr/>
        </p:nvSpPr>
        <p:spPr>
          <a:xfrm>
            <a:off x="8527018" y="2991979"/>
            <a:ext cx="6195536" cy="362903"/>
          </a:xfrm>
          <a:prstGeom prst="rect">
            <a:avLst/>
          </a:prstGeom>
          <a:noFill/>
          <a:ln/>
        </p:spPr>
        <p:txBody>
          <a:bodyPr wrap="none" lIns="0" tIns="0" rIns="0" bIns="0" rtlCol="0" anchor="t"/>
          <a:lstStyle/>
          <a:p>
            <a:pPr marL="0" indent="0" algn="l">
              <a:lnSpc>
                <a:spcPts val="2850"/>
              </a:lnSpc>
              <a:buNone/>
            </a:pPr>
            <a:r>
              <a:rPr lang="en-US" sz="1750" b="1" dirty="0">
                <a:solidFill>
                  <a:srgbClr val="272525"/>
                </a:solidFill>
                <a:latin typeface="Lora" pitchFamily="2" charset="0"/>
                <a:ea typeface="Inter" pitchFamily="34" charset="-122"/>
                <a:cs typeface="Inter" pitchFamily="34" charset="-120"/>
              </a:rPr>
              <a:t>Increased by 4.50% in 2025 to </a:t>
            </a:r>
            <a:r>
              <a:rPr lang="en-US" sz="1750" b="1" dirty="0">
                <a:solidFill>
                  <a:schemeClr val="accent2"/>
                </a:solidFill>
                <a:latin typeface="Lora" pitchFamily="2" charset="0"/>
                <a:ea typeface="Inter" pitchFamily="34" charset="-122"/>
                <a:cs typeface="Inter" pitchFamily="34" charset="-120"/>
              </a:rPr>
              <a:t>3,225,759,928 Rupees</a:t>
            </a:r>
            <a:r>
              <a:rPr lang="en-US" sz="1750" b="1" dirty="0">
                <a:solidFill>
                  <a:schemeClr val="accent2"/>
                </a:solidFill>
                <a:latin typeface="Inter" pitchFamily="34" charset="0"/>
                <a:ea typeface="Inter" pitchFamily="34" charset="-122"/>
                <a:cs typeface="Inter" pitchFamily="34" charset="-120"/>
              </a:rPr>
              <a:t>.</a:t>
            </a:r>
            <a:endParaRPr lang="en-US" sz="1750" b="1" dirty="0">
              <a:solidFill>
                <a:schemeClr val="accent2"/>
              </a:solidFill>
            </a:endParaRPr>
          </a:p>
        </p:txBody>
      </p:sp>
      <p:pic>
        <p:nvPicPr>
          <p:cNvPr id="8" name="Image 2" descr="preencoded.png">
            <a:extLst>
              <a:ext uri="{FF2B5EF4-FFF2-40B4-BE49-F238E27FC236}">
                <a16:creationId xmlns:a16="http://schemas.microsoft.com/office/drawing/2014/main" id="{202CDD93-3DAE-CEE9-EDB1-6261FA7DC1A1}"/>
              </a:ext>
            </a:extLst>
          </p:cNvPr>
          <p:cNvPicPr>
            <a:picLocks noChangeAspect="1"/>
          </p:cNvPicPr>
          <p:nvPr/>
        </p:nvPicPr>
        <p:blipFill>
          <a:blip r:embed="rId5">
            <a:duotone>
              <a:prstClr val="black"/>
              <a:schemeClr val="accent1">
                <a:tint val="45000"/>
                <a:satMod val="400000"/>
              </a:schemeClr>
            </a:duotone>
          </a:blip>
          <a:stretch>
            <a:fillRect/>
          </a:stretch>
        </p:blipFill>
        <p:spPr>
          <a:xfrm>
            <a:off x="7074039" y="4053067"/>
            <a:ext cx="1134070" cy="1360884"/>
          </a:xfrm>
          <a:prstGeom prst="rect">
            <a:avLst/>
          </a:prstGeom>
        </p:spPr>
      </p:pic>
      <p:sp>
        <p:nvSpPr>
          <p:cNvPr id="9" name="Text 3">
            <a:extLst>
              <a:ext uri="{FF2B5EF4-FFF2-40B4-BE49-F238E27FC236}">
                <a16:creationId xmlns:a16="http://schemas.microsoft.com/office/drawing/2014/main" id="{4BC329BC-342B-8E6C-5AD3-098DC99D3C59}"/>
              </a:ext>
            </a:extLst>
          </p:cNvPr>
          <p:cNvSpPr/>
          <p:nvPr/>
        </p:nvSpPr>
        <p:spPr>
          <a:xfrm>
            <a:off x="8527018" y="4307860"/>
            <a:ext cx="3972997" cy="372070"/>
          </a:xfrm>
          <a:prstGeom prst="rect">
            <a:avLst/>
          </a:prstGeom>
          <a:noFill/>
          <a:ln/>
        </p:spPr>
        <p:txBody>
          <a:bodyPr wrap="none" lIns="0" tIns="0" rIns="0" bIns="0" rtlCol="0" anchor="t"/>
          <a:lstStyle/>
          <a:p>
            <a:pPr marL="0" indent="0" algn="l">
              <a:lnSpc>
                <a:spcPts val="2900"/>
              </a:lnSpc>
              <a:buNone/>
            </a:pPr>
            <a:r>
              <a:rPr lang="en-US" sz="2000" b="1" dirty="0">
                <a:solidFill>
                  <a:srgbClr val="272525"/>
                </a:solidFill>
                <a:latin typeface="Lora" pitchFamily="2" charset="0"/>
                <a:ea typeface="Petrona Bold" pitchFamily="34" charset="-122"/>
                <a:cs typeface="Petrona Bold" pitchFamily="34" charset="-120"/>
              </a:rPr>
              <a:t>Total Non-Current Liabilities</a:t>
            </a:r>
            <a:endParaRPr lang="en-US" sz="2000" b="1" dirty="0">
              <a:latin typeface="Lora" pitchFamily="2" charset="0"/>
            </a:endParaRPr>
          </a:p>
        </p:txBody>
      </p:sp>
      <p:sp>
        <p:nvSpPr>
          <p:cNvPr id="10" name="Text 4">
            <a:extLst>
              <a:ext uri="{FF2B5EF4-FFF2-40B4-BE49-F238E27FC236}">
                <a16:creationId xmlns:a16="http://schemas.microsoft.com/office/drawing/2014/main" id="{738BEDE7-D93C-2114-7450-05EFA55395D7}"/>
              </a:ext>
            </a:extLst>
          </p:cNvPr>
          <p:cNvSpPr/>
          <p:nvPr/>
        </p:nvSpPr>
        <p:spPr>
          <a:xfrm>
            <a:off x="8527018" y="4816019"/>
            <a:ext cx="6195536" cy="362903"/>
          </a:xfrm>
          <a:prstGeom prst="rect">
            <a:avLst/>
          </a:prstGeom>
          <a:noFill/>
          <a:ln/>
        </p:spPr>
        <p:txBody>
          <a:bodyPr wrap="none" lIns="0" tIns="0" rIns="0" bIns="0" rtlCol="0" anchor="t"/>
          <a:lstStyle/>
          <a:p>
            <a:pPr marL="0" indent="0" algn="l">
              <a:lnSpc>
                <a:spcPts val="2850"/>
              </a:lnSpc>
              <a:buNone/>
            </a:pPr>
            <a:r>
              <a:rPr lang="en-US" sz="1750" b="1" dirty="0">
                <a:solidFill>
                  <a:srgbClr val="272525"/>
                </a:solidFill>
                <a:latin typeface="Lora" pitchFamily="2" charset="0"/>
                <a:ea typeface="Inter" pitchFamily="34" charset="-122"/>
                <a:cs typeface="Inter" pitchFamily="34" charset="-120"/>
              </a:rPr>
              <a:t>Increased by 8.33% in 2025 to </a:t>
            </a:r>
            <a:r>
              <a:rPr lang="en-US" sz="1750" b="1" dirty="0">
                <a:solidFill>
                  <a:schemeClr val="accent2"/>
                </a:solidFill>
                <a:latin typeface="Lora" pitchFamily="2" charset="0"/>
                <a:ea typeface="Inter" pitchFamily="34" charset="-122"/>
                <a:cs typeface="Inter" pitchFamily="34" charset="-120"/>
              </a:rPr>
              <a:t>134,221,632 Rupees.</a:t>
            </a:r>
            <a:endParaRPr lang="en-US" sz="1750" b="1" dirty="0">
              <a:solidFill>
                <a:schemeClr val="accent2"/>
              </a:solidFill>
              <a:latin typeface="Lora" pitchFamily="2" charset="0"/>
            </a:endParaRPr>
          </a:p>
        </p:txBody>
      </p:sp>
      <p:pic>
        <p:nvPicPr>
          <p:cNvPr id="11" name="Image 3" descr="preencoded.png">
            <a:extLst>
              <a:ext uri="{FF2B5EF4-FFF2-40B4-BE49-F238E27FC236}">
                <a16:creationId xmlns:a16="http://schemas.microsoft.com/office/drawing/2014/main" id="{4080C8C6-683B-107B-3E57-14323B2FB100}"/>
              </a:ext>
            </a:extLst>
          </p:cNvPr>
          <p:cNvPicPr>
            <a:picLocks noChangeAspect="1"/>
          </p:cNvPicPr>
          <p:nvPr/>
        </p:nvPicPr>
        <p:blipFill>
          <a:blip r:embed="rId6">
            <a:duotone>
              <a:prstClr val="black"/>
              <a:schemeClr val="accent1">
                <a:tint val="45000"/>
                <a:satMod val="400000"/>
              </a:schemeClr>
            </a:duotone>
          </a:blip>
          <a:stretch>
            <a:fillRect/>
          </a:stretch>
        </p:blipFill>
        <p:spPr>
          <a:xfrm>
            <a:off x="7074039" y="5683688"/>
            <a:ext cx="1134070" cy="1360884"/>
          </a:xfrm>
          <a:prstGeom prst="rect">
            <a:avLst/>
          </a:prstGeom>
        </p:spPr>
      </p:pic>
      <p:sp>
        <p:nvSpPr>
          <p:cNvPr id="12" name="Text 5">
            <a:extLst>
              <a:ext uri="{FF2B5EF4-FFF2-40B4-BE49-F238E27FC236}">
                <a16:creationId xmlns:a16="http://schemas.microsoft.com/office/drawing/2014/main" id="{AB2DE4A0-3233-8955-E0ED-746E965F0BC3}"/>
              </a:ext>
            </a:extLst>
          </p:cNvPr>
          <p:cNvSpPr/>
          <p:nvPr/>
        </p:nvSpPr>
        <p:spPr>
          <a:xfrm>
            <a:off x="8527018" y="5838825"/>
            <a:ext cx="3289578" cy="372070"/>
          </a:xfrm>
          <a:prstGeom prst="rect">
            <a:avLst/>
          </a:prstGeom>
          <a:noFill/>
          <a:ln/>
        </p:spPr>
        <p:txBody>
          <a:bodyPr wrap="none" lIns="0" tIns="0" rIns="0" bIns="0" rtlCol="0" anchor="t"/>
          <a:lstStyle/>
          <a:p>
            <a:pPr marL="0" indent="0" algn="l">
              <a:lnSpc>
                <a:spcPts val="2900"/>
              </a:lnSpc>
              <a:buNone/>
            </a:pPr>
            <a:r>
              <a:rPr lang="en-US" sz="2000" b="1" dirty="0">
                <a:solidFill>
                  <a:srgbClr val="272525"/>
                </a:solidFill>
                <a:latin typeface="Lora" pitchFamily="2" charset="0"/>
                <a:ea typeface="Petrona Bold" pitchFamily="34" charset="-122"/>
                <a:cs typeface="Petrona Bold" pitchFamily="34" charset="-120"/>
              </a:rPr>
              <a:t>Total Current Liabilities</a:t>
            </a:r>
            <a:endParaRPr lang="en-US" sz="2000" b="1" dirty="0">
              <a:latin typeface="Lora" pitchFamily="2" charset="0"/>
            </a:endParaRPr>
          </a:p>
        </p:txBody>
      </p:sp>
      <p:sp>
        <p:nvSpPr>
          <p:cNvPr id="13" name="Text 6">
            <a:extLst>
              <a:ext uri="{FF2B5EF4-FFF2-40B4-BE49-F238E27FC236}">
                <a16:creationId xmlns:a16="http://schemas.microsoft.com/office/drawing/2014/main" id="{DBBBA0C5-85F4-7FFC-133D-B54083679260}"/>
              </a:ext>
            </a:extLst>
          </p:cNvPr>
          <p:cNvSpPr/>
          <p:nvPr/>
        </p:nvSpPr>
        <p:spPr>
          <a:xfrm>
            <a:off x="8527018" y="6328411"/>
            <a:ext cx="6195536" cy="362903"/>
          </a:xfrm>
          <a:prstGeom prst="rect">
            <a:avLst/>
          </a:prstGeom>
          <a:noFill/>
          <a:ln/>
        </p:spPr>
        <p:txBody>
          <a:bodyPr wrap="none" lIns="0" tIns="0" rIns="0" bIns="0" rtlCol="0" anchor="t"/>
          <a:lstStyle/>
          <a:p>
            <a:pPr marL="0" indent="0" algn="l">
              <a:lnSpc>
                <a:spcPts val="2850"/>
              </a:lnSpc>
              <a:buNone/>
            </a:pPr>
            <a:r>
              <a:rPr lang="en-US" sz="1750" b="1" dirty="0">
                <a:solidFill>
                  <a:srgbClr val="272525"/>
                </a:solidFill>
                <a:latin typeface="Lora" pitchFamily="2" charset="0"/>
                <a:ea typeface="Inter" pitchFamily="34" charset="-122"/>
                <a:cs typeface="Inter" pitchFamily="34" charset="-120"/>
              </a:rPr>
              <a:t>Increased by 8.50% in 2025 </a:t>
            </a:r>
            <a:r>
              <a:rPr lang="en-US" sz="1750" b="1" dirty="0">
                <a:solidFill>
                  <a:schemeClr val="accent2"/>
                </a:solidFill>
                <a:latin typeface="Lora" pitchFamily="2" charset="0"/>
                <a:ea typeface="Inter" pitchFamily="34" charset="-122"/>
                <a:cs typeface="Inter" pitchFamily="34" charset="-120"/>
              </a:rPr>
              <a:t>to 4,305,751,279 Rupees</a:t>
            </a:r>
            <a:r>
              <a:rPr lang="en-US" sz="1750" b="1" dirty="0">
                <a:solidFill>
                  <a:schemeClr val="accent2"/>
                </a:solidFill>
                <a:latin typeface="Inter" pitchFamily="34" charset="0"/>
                <a:ea typeface="Inter" pitchFamily="34" charset="-122"/>
                <a:cs typeface="Inter" pitchFamily="34" charset="-120"/>
              </a:rPr>
              <a:t>.</a:t>
            </a:r>
            <a:endParaRPr lang="en-US" sz="1750" b="1" dirty="0">
              <a:solidFill>
                <a:schemeClr val="accent2"/>
              </a:solidFill>
            </a:endParaRPr>
          </a:p>
        </p:txBody>
      </p:sp>
    </p:spTree>
    <p:extLst>
      <p:ext uri="{BB962C8B-B14F-4D97-AF65-F5344CB8AC3E}">
        <p14:creationId xmlns:p14="http://schemas.microsoft.com/office/powerpoint/2010/main" val="4283805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8919932A-60AA-5378-FEE3-FB59842565C6}"/>
              </a:ext>
            </a:extLst>
          </p:cNvPr>
          <p:cNvSpPr/>
          <p:nvPr/>
        </p:nvSpPr>
        <p:spPr>
          <a:xfrm>
            <a:off x="666465" y="777699"/>
            <a:ext cx="10526911" cy="744260"/>
          </a:xfrm>
          <a:prstGeom prst="rect">
            <a:avLst/>
          </a:prstGeom>
          <a:noFill/>
          <a:ln/>
        </p:spPr>
        <p:txBody>
          <a:bodyPr wrap="none" lIns="0" tIns="0" rIns="0" bIns="0" rtlCol="0" anchor="t"/>
          <a:lstStyle/>
          <a:p>
            <a:pPr marL="0" indent="0" algn="l">
              <a:lnSpc>
                <a:spcPts val="5850"/>
              </a:lnSpc>
              <a:buNone/>
            </a:pPr>
            <a:r>
              <a:rPr lang="en-US" sz="4400" b="1" dirty="0">
                <a:solidFill>
                  <a:srgbClr val="233E32"/>
                </a:solidFill>
                <a:latin typeface="Alice" panose="020B0604020202020204" charset="0"/>
                <a:ea typeface="Alice" panose="020B0604020202020204" charset="0"/>
                <a:cs typeface="Petrona Bold" pitchFamily="34" charset="-120"/>
              </a:rPr>
              <a:t>Debt &amp; Shareholder Ratios: 2023-2025</a:t>
            </a:r>
            <a:endParaRPr lang="en-US" sz="4400" b="1" dirty="0">
              <a:solidFill>
                <a:srgbClr val="233E32"/>
              </a:solidFill>
              <a:latin typeface="Alice" panose="020B0604020202020204" charset="0"/>
              <a:ea typeface="Alice" panose="020B0604020202020204" charset="0"/>
            </a:endParaRPr>
          </a:p>
        </p:txBody>
      </p:sp>
      <p:sp>
        <p:nvSpPr>
          <p:cNvPr id="3" name="Text 1">
            <a:extLst>
              <a:ext uri="{FF2B5EF4-FFF2-40B4-BE49-F238E27FC236}">
                <a16:creationId xmlns:a16="http://schemas.microsoft.com/office/drawing/2014/main" id="{E66634F8-DAB1-5B67-6E28-97E0D1911F4F}"/>
              </a:ext>
            </a:extLst>
          </p:cNvPr>
          <p:cNvSpPr/>
          <p:nvPr/>
        </p:nvSpPr>
        <p:spPr>
          <a:xfrm>
            <a:off x="1588128" y="2532935"/>
            <a:ext cx="2977039" cy="372070"/>
          </a:xfrm>
          <a:prstGeom prst="rect">
            <a:avLst/>
          </a:prstGeom>
          <a:noFill/>
          <a:ln/>
        </p:spPr>
        <p:txBody>
          <a:bodyPr wrap="none" lIns="0" tIns="0" rIns="0" bIns="0" rtlCol="0" anchor="t"/>
          <a:lstStyle/>
          <a:p>
            <a:pPr marL="0" indent="0">
              <a:lnSpc>
                <a:spcPts val="2900"/>
              </a:lnSpc>
              <a:buNone/>
            </a:pPr>
            <a:r>
              <a:rPr lang="en-US" sz="2000" b="1" dirty="0">
                <a:solidFill>
                  <a:srgbClr val="272525"/>
                </a:solidFill>
                <a:latin typeface="Alice" panose="020B0604020202020204" charset="0"/>
                <a:ea typeface="Alice" panose="020B0604020202020204" charset="0"/>
                <a:cs typeface="Petrona Bold" pitchFamily="34" charset="-120"/>
              </a:rPr>
              <a:t>Total Debt Ratio</a:t>
            </a:r>
            <a:endParaRPr lang="en-US" sz="2000" b="1" dirty="0">
              <a:latin typeface="Alice" panose="020B0604020202020204" charset="0"/>
              <a:ea typeface="Alice" panose="020B0604020202020204" charset="0"/>
            </a:endParaRPr>
          </a:p>
        </p:txBody>
      </p:sp>
      <p:sp>
        <p:nvSpPr>
          <p:cNvPr id="4" name="Text 2">
            <a:extLst>
              <a:ext uri="{FF2B5EF4-FFF2-40B4-BE49-F238E27FC236}">
                <a16:creationId xmlns:a16="http://schemas.microsoft.com/office/drawing/2014/main" id="{D3915480-9F9B-9FC7-A370-ACEFBC246DE6}"/>
              </a:ext>
            </a:extLst>
          </p:cNvPr>
          <p:cNvSpPr/>
          <p:nvPr/>
        </p:nvSpPr>
        <p:spPr>
          <a:xfrm>
            <a:off x="1363851" y="3041094"/>
            <a:ext cx="3201316" cy="725805"/>
          </a:xfrm>
          <a:prstGeom prst="rect">
            <a:avLst/>
          </a:prstGeom>
          <a:noFill/>
          <a:ln/>
        </p:spPr>
        <p:txBody>
          <a:bodyPr wrap="square" lIns="0" tIns="0" rIns="0" bIns="0" rtlCol="0" anchor="t"/>
          <a:lstStyle/>
          <a:p>
            <a:pPr marL="0" indent="0">
              <a:lnSpc>
                <a:spcPts val="2850"/>
              </a:lnSpc>
              <a:buNone/>
            </a:pPr>
            <a:r>
              <a:rPr lang="en-US" b="1" dirty="0">
                <a:solidFill>
                  <a:srgbClr val="272525"/>
                </a:solidFill>
                <a:latin typeface="Alice" panose="020B0604020202020204" charset="0"/>
                <a:ea typeface="Alice" panose="020B0604020202020204" charset="0"/>
                <a:cs typeface="Inter" pitchFamily="34" charset="-120"/>
              </a:rPr>
              <a:t>Slight increase to </a:t>
            </a:r>
            <a:r>
              <a:rPr lang="en-US" b="1" dirty="0">
                <a:solidFill>
                  <a:schemeClr val="accent3"/>
                </a:solidFill>
                <a:latin typeface="Alice" panose="020B0604020202020204" charset="0"/>
                <a:ea typeface="Alice" panose="020B0604020202020204" charset="0"/>
                <a:cs typeface="Inter" pitchFamily="34" charset="-120"/>
              </a:rPr>
              <a:t>0.562</a:t>
            </a:r>
            <a:r>
              <a:rPr lang="en-US" b="1" dirty="0">
                <a:solidFill>
                  <a:srgbClr val="272525"/>
                </a:solidFill>
                <a:latin typeface="Alice" panose="020B0604020202020204" charset="0"/>
                <a:ea typeface="Alice" panose="020B0604020202020204" charset="0"/>
                <a:cs typeface="Inter" pitchFamily="34" charset="-120"/>
              </a:rPr>
              <a:t> in 2025, indicating stable debt levels.</a:t>
            </a:r>
            <a:endParaRPr lang="en-US" b="1" dirty="0">
              <a:latin typeface="Alice" panose="020B0604020202020204" charset="0"/>
              <a:ea typeface="Alice" panose="020B0604020202020204" charset="0"/>
            </a:endParaRPr>
          </a:p>
        </p:txBody>
      </p:sp>
      <p:pic>
        <p:nvPicPr>
          <p:cNvPr id="5" name="Image 0" descr="preencoded.png">
            <a:extLst>
              <a:ext uri="{FF2B5EF4-FFF2-40B4-BE49-F238E27FC236}">
                <a16:creationId xmlns:a16="http://schemas.microsoft.com/office/drawing/2014/main" id="{42937139-5FFC-9A0E-1015-9EDA66555BC9}"/>
              </a:ext>
            </a:extLst>
          </p:cNvPr>
          <p:cNvPicPr>
            <a:picLocks noChangeAspect="1"/>
          </p:cNvPicPr>
          <p:nvPr/>
        </p:nvPicPr>
        <p:blipFill>
          <a:blip r:embed="rId2"/>
          <a:stretch>
            <a:fillRect/>
          </a:stretch>
        </p:blipFill>
        <p:spPr>
          <a:xfrm>
            <a:off x="4905328" y="2002988"/>
            <a:ext cx="4564975" cy="4564975"/>
          </a:xfrm>
          <a:prstGeom prst="rect">
            <a:avLst/>
          </a:prstGeom>
        </p:spPr>
      </p:pic>
      <p:pic>
        <p:nvPicPr>
          <p:cNvPr id="6" name="Image 1" descr="preencoded.png">
            <a:extLst>
              <a:ext uri="{FF2B5EF4-FFF2-40B4-BE49-F238E27FC236}">
                <a16:creationId xmlns:a16="http://schemas.microsoft.com/office/drawing/2014/main" id="{55273E2F-5C36-55FB-360C-F4C2CAFC4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8308" y="2985849"/>
            <a:ext cx="339328" cy="339328"/>
          </a:xfrm>
          <a:prstGeom prst="rect">
            <a:avLst/>
          </a:prstGeom>
        </p:spPr>
      </p:pic>
      <p:sp>
        <p:nvSpPr>
          <p:cNvPr id="7" name="Text 3">
            <a:extLst>
              <a:ext uri="{FF2B5EF4-FFF2-40B4-BE49-F238E27FC236}">
                <a16:creationId xmlns:a16="http://schemas.microsoft.com/office/drawing/2014/main" id="{DD6F3380-F44C-A898-F92B-E45A2A814DDA}"/>
              </a:ext>
            </a:extLst>
          </p:cNvPr>
          <p:cNvSpPr/>
          <p:nvPr/>
        </p:nvSpPr>
        <p:spPr>
          <a:xfrm>
            <a:off x="9810465" y="2351484"/>
            <a:ext cx="3165277" cy="372070"/>
          </a:xfrm>
          <a:prstGeom prst="rect">
            <a:avLst/>
          </a:prstGeom>
          <a:noFill/>
          <a:ln/>
        </p:spPr>
        <p:txBody>
          <a:bodyPr wrap="none" lIns="0" tIns="0" rIns="0" bIns="0" rtlCol="0" anchor="t"/>
          <a:lstStyle/>
          <a:p>
            <a:pPr marL="0" indent="0" algn="l">
              <a:lnSpc>
                <a:spcPts val="2900"/>
              </a:lnSpc>
              <a:buNone/>
            </a:pPr>
            <a:r>
              <a:rPr lang="en-US" sz="2000" b="1" dirty="0">
                <a:solidFill>
                  <a:srgbClr val="272525"/>
                </a:solidFill>
                <a:latin typeface="Alice" panose="020B0604020202020204" charset="0"/>
                <a:ea typeface="Alice" panose="020B0604020202020204" charset="0"/>
                <a:cs typeface="Petrona Bold" pitchFamily="34" charset="-120"/>
              </a:rPr>
              <a:t>Interest Coverage Ratio</a:t>
            </a:r>
            <a:endParaRPr lang="en-US" sz="2000" b="1" dirty="0">
              <a:latin typeface="Alice" panose="020B0604020202020204" charset="0"/>
              <a:ea typeface="Alice" panose="020B0604020202020204" charset="0"/>
            </a:endParaRPr>
          </a:p>
        </p:txBody>
      </p:sp>
      <p:sp>
        <p:nvSpPr>
          <p:cNvPr id="8" name="Text 4">
            <a:extLst>
              <a:ext uri="{FF2B5EF4-FFF2-40B4-BE49-F238E27FC236}">
                <a16:creationId xmlns:a16="http://schemas.microsoft.com/office/drawing/2014/main" id="{4B0B7BD8-C8A3-0176-88A5-A2C45351CF59}"/>
              </a:ext>
            </a:extLst>
          </p:cNvPr>
          <p:cNvSpPr/>
          <p:nvPr/>
        </p:nvSpPr>
        <p:spPr>
          <a:xfrm>
            <a:off x="9810465" y="2859643"/>
            <a:ext cx="3898821" cy="1088708"/>
          </a:xfrm>
          <a:prstGeom prst="rect">
            <a:avLst/>
          </a:prstGeom>
          <a:noFill/>
          <a:ln/>
        </p:spPr>
        <p:txBody>
          <a:bodyPr wrap="square" lIns="0" tIns="0" rIns="0" bIns="0" rtlCol="0" anchor="t"/>
          <a:lstStyle/>
          <a:p>
            <a:pPr marL="0" indent="0" algn="l">
              <a:lnSpc>
                <a:spcPts val="2850"/>
              </a:lnSpc>
              <a:buNone/>
            </a:pPr>
            <a:r>
              <a:rPr lang="en-US" b="1" dirty="0">
                <a:solidFill>
                  <a:srgbClr val="272525"/>
                </a:solidFill>
                <a:latin typeface="Alice" panose="020B0604020202020204" charset="0"/>
                <a:ea typeface="Alice" panose="020B0604020202020204" charset="0"/>
                <a:cs typeface="Inter" pitchFamily="34" charset="-120"/>
              </a:rPr>
              <a:t>Strong improvement to</a:t>
            </a:r>
            <a:r>
              <a:rPr lang="en-US" b="1" dirty="0">
                <a:solidFill>
                  <a:schemeClr val="accent3"/>
                </a:solidFill>
                <a:latin typeface="Alice" panose="020B0604020202020204" charset="0"/>
                <a:ea typeface="Alice" panose="020B0604020202020204" charset="0"/>
                <a:cs typeface="Inter" pitchFamily="34" charset="-120"/>
              </a:rPr>
              <a:t> 36.721 </a:t>
            </a:r>
            <a:r>
              <a:rPr lang="en-US" b="1" dirty="0">
                <a:solidFill>
                  <a:srgbClr val="272525"/>
                </a:solidFill>
                <a:latin typeface="Alice" panose="020B0604020202020204" charset="0"/>
                <a:ea typeface="Alice" panose="020B0604020202020204" charset="0"/>
                <a:cs typeface="Inter" pitchFamily="34" charset="-120"/>
              </a:rPr>
              <a:t>in 2025, showing better ability to cover interest payments.</a:t>
            </a:r>
            <a:endParaRPr lang="en-US" b="1" dirty="0">
              <a:latin typeface="Alice" panose="020B0604020202020204" charset="0"/>
              <a:ea typeface="Alice" panose="020B0604020202020204" charset="0"/>
            </a:endParaRPr>
          </a:p>
        </p:txBody>
      </p:sp>
      <p:pic>
        <p:nvPicPr>
          <p:cNvPr id="9" name="Image 2" descr="preencoded.png">
            <a:extLst>
              <a:ext uri="{FF2B5EF4-FFF2-40B4-BE49-F238E27FC236}">
                <a16:creationId xmlns:a16="http://schemas.microsoft.com/office/drawing/2014/main" id="{9329C2E7-B9CA-FB4B-8CCB-462B0578CF5C}"/>
              </a:ext>
            </a:extLst>
          </p:cNvPr>
          <p:cNvPicPr>
            <a:picLocks noChangeAspect="1"/>
          </p:cNvPicPr>
          <p:nvPr/>
        </p:nvPicPr>
        <p:blipFill>
          <a:blip r:embed="rId5"/>
          <a:stretch>
            <a:fillRect/>
          </a:stretch>
        </p:blipFill>
        <p:spPr>
          <a:xfrm>
            <a:off x="4905328" y="2002988"/>
            <a:ext cx="4564975" cy="4564975"/>
          </a:xfrm>
          <a:prstGeom prst="rect">
            <a:avLst/>
          </a:prstGeom>
        </p:spPr>
      </p:pic>
      <p:pic>
        <p:nvPicPr>
          <p:cNvPr id="10" name="Image 3" descr="preencoded.png">
            <a:extLst>
              <a:ext uri="{FF2B5EF4-FFF2-40B4-BE49-F238E27FC236}">
                <a16:creationId xmlns:a16="http://schemas.microsoft.com/office/drawing/2014/main" id="{596A566F-DBE2-4E4A-B859-709BEB2A99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7876" y="2985849"/>
            <a:ext cx="339328" cy="339328"/>
          </a:xfrm>
          <a:prstGeom prst="rect">
            <a:avLst/>
          </a:prstGeom>
        </p:spPr>
      </p:pic>
      <p:sp>
        <p:nvSpPr>
          <p:cNvPr id="11" name="Text 5">
            <a:extLst>
              <a:ext uri="{FF2B5EF4-FFF2-40B4-BE49-F238E27FC236}">
                <a16:creationId xmlns:a16="http://schemas.microsoft.com/office/drawing/2014/main" id="{EE98EE4F-60BF-2775-671B-AA6B070B2BF0}"/>
              </a:ext>
            </a:extLst>
          </p:cNvPr>
          <p:cNvSpPr/>
          <p:nvPr/>
        </p:nvSpPr>
        <p:spPr>
          <a:xfrm>
            <a:off x="9810465" y="4985504"/>
            <a:ext cx="2977039" cy="372070"/>
          </a:xfrm>
          <a:prstGeom prst="rect">
            <a:avLst/>
          </a:prstGeom>
          <a:noFill/>
          <a:ln/>
        </p:spPr>
        <p:txBody>
          <a:bodyPr wrap="none" lIns="0" tIns="0" rIns="0" bIns="0" rtlCol="0" anchor="t"/>
          <a:lstStyle/>
          <a:p>
            <a:pPr marL="0" indent="0" algn="l">
              <a:lnSpc>
                <a:spcPts val="2900"/>
              </a:lnSpc>
              <a:buNone/>
            </a:pPr>
            <a:r>
              <a:rPr lang="en-US" sz="2000" b="1" dirty="0">
                <a:solidFill>
                  <a:srgbClr val="272525"/>
                </a:solidFill>
                <a:latin typeface="Alice" panose="020B0604020202020204" charset="0"/>
                <a:ea typeface="Alice" panose="020B0604020202020204" charset="0"/>
                <a:cs typeface="Petrona Bold" pitchFamily="34" charset="-120"/>
              </a:rPr>
              <a:t>Debt/Equity Ratio</a:t>
            </a:r>
            <a:endParaRPr lang="en-US" sz="2000" b="1" dirty="0">
              <a:latin typeface="Alice" panose="020B0604020202020204" charset="0"/>
              <a:ea typeface="Alice" panose="020B0604020202020204" charset="0"/>
            </a:endParaRPr>
          </a:p>
        </p:txBody>
      </p:sp>
      <p:sp>
        <p:nvSpPr>
          <p:cNvPr id="12" name="Text 6">
            <a:extLst>
              <a:ext uri="{FF2B5EF4-FFF2-40B4-BE49-F238E27FC236}">
                <a16:creationId xmlns:a16="http://schemas.microsoft.com/office/drawing/2014/main" id="{F6093B6F-9AB3-EBBD-8CCD-D58CAB93F573}"/>
              </a:ext>
            </a:extLst>
          </p:cNvPr>
          <p:cNvSpPr/>
          <p:nvPr/>
        </p:nvSpPr>
        <p:spPr>
          <a:xfrm>
            <a:off x="9810465" y="5493663"/>
            <a:ext cx="3898821" cy="725805"/>
          </a:xfrm>
          <a:prstGeom prst="rect">
            <a:avLst/>
          </a:prstGeom>
          <a:noFill/>
          <a:ln/>
        </p:spPr>
        <p:txBody>
          <a:bodyPr wrap="square" lIns="0" tIns="0" rIns="0" bIns="0" rtlCol="0" anchor="t"/>
          <a:lstStyle/>
          <a:p>
            <a:pPr marL="0" indent="0" algn="l">
              <a:lnSpc>
                <a:spcPts val="2850"/>
              </a:lnSpc>
              <a:buNone/>
            </a:pPr>
            <a:r>
              <a:rPr lang="en-US" b="1" dirty="0">
                <a:solidFill>
                  <a:srgbClr val="272525"/>
                </a:solidFill>
                <a:latin typeface="Alice" panose="020B0604020202020204" charset="0"/>
                <a:ea typeface="Alice" panose="020B0604020202020204" charset="0"/>
                <a:cs typeface="Inter" pitchFamily="34" charset="-120"/>
              </a:rPr>
              <a:t>Stable at </a:t>
            </a:r>
            <a:r>
              <a:rPr lang="en-US" b="1" dirty="0">
                <a:solidFill>
                  <a:schemeClr val="accent3"/>
                </a:solidFill>
                <a:latin typeface="Alice" panose="020B0604020202020204" charset="0"/>
                <a:ea typeface="Alice" panose="020B0604020202020204" charset="0"/>
                <a:cs typeface="Inter" pitchFamily="34" charset="-120"/>
              </a:rPr>
              <a:t>0.040</a:t>
            </a:r>
            <a:r>
              <a:rPr lang="en-US" b="1" dirty="0">
                <a:solidFill>
                  <a:schemeClr val="accent2"/>
                </a:solidFill>
                <a:latin typeface="Alice" panose="020B0604020202020204" charset="0"/>
                <a:ea typeface="Alice" panose="020B0604020202020204" charset="0"/>
                <a:cs typeface="Inter" pitchFamily="34" charset="-120"/>
              </a:rPr>
              <a:t> </a:t>
            </a:r>
            <a:r>
              <a:rPr lang="en-US" b="1" dirty="0">
                <a:solidFill>
                  <a:srgbClr val="272525"/>
                </a:solidFill>
                <a:latin typeface="Alice" panose="020B0604020202020204" charset="0"/>
                <a:ea typeface="Alice" panose="020B0604020202020204" charset="0"/>
                <a:cs typeface="Inter" pitchFamily="34" charset="-120"/>
              </a:rPr>
              <a:t>in 2025, indicating controlled leverage.</a:t>
            </a:r>
            <a:endParaRPr lang="en-US" b="1" dirty="0">
              <a:latin typeface="Alice" panose="020B0604020202020204" charset="0"/>
              <a:ea typeface="Alice" panose="020B0604020202020204" charset="0"/>
            </a:endParaRPr>
          </a:p>
        </p:txBody>
      </p:sp>
      <p:pic>
        <p:nvPicPr>
          <p:cNvPr id="13" name="Image 4" descr="preencoded.png">
            <a:extLst>
              <a:ext uri="{FF2B5EF4-FFF2-40B4-BE49-F238E27FC236}">
                <a16:creationId xmlns:a16="http://schemas.microsoft.com/office/drawing/2014/main" id="{4BB2FE54-B624-FF32-7C20-088BCF71D67A}"/>
              </a:ext>
            </a:extLst>
          </p:cNvPr>
          <p:cNvPicPr>
            <a:picLocks noChangeAspect="1"/>
          </p:cNvPicPr>
          <p:nvPr/>
        </p:nvPicPr>
        <p:blipFill>
          <a:blip r:embed="rId8"/>
          <a:stretch>
            <a:fillRect/>
          </a:stretch>
        </p:blipFill>
        <p:spPr>
          <a:xfrm>
            <a:off x="5032712" y="2174438"/>
            <a:ext cx="4564975" cy="4564975"/>
          </a:xfrm>
          <a:prstGeom prst="rect">
            <a:avLst/>
          </a:prstGeom>
        </p:spPr>
      </p:pic>
      <p:pic>
        <p:nvPicPr>
          <p:cNvPr id="14" name="Image 5" descr="preencoded.png">
            <a:extLst>
              <a:ext uri="{FF2B5EF4-FFF2-40B4-BE49-F238E27FC236}">
                <a16:creationId xmlns:a16="http://schemas.microsoft.com/office/drawing/2014/main" id="{744CDE50-A2F4-70A5-B3F0-C9D818A632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47876" y="5245417"/>
            <a:ext cx="339328" cy="339328"/>
          </a:xfrm>
          <a:prstGeom prst="rect">
            <a:avLst/>
          </a:prstGeom>
        </p:spPr>
      </p:pic>
      <p:sp>
        <p:nvSpPr>
          <p:cNvPr id="15" name="Text 7">
            <a:extLst>
              <a:ext uri="{FF2B5EF4-FFF2-40B4-BE49-F238E27FC236}">
                <a16:creationId xmlns:a16="http://schemas.microsoft.com/office/drawing/2014/main" id="{225547EE-4CA5-66D1-D0C1-4DBFF7501BB1}"/>
              </a:ext>
            </a:extLst>
          </p:cNvPr>
          <p:cNvSpPr/>
          <p:nvPr/>
        </p:nvSpPr>
        <p:spPr>
          <a:xfrm>
            <a:off x="1588128" y="4985504"/>
            <a:ext cx="2977039" cy="372070"/>
          </a:xfrm>
          <a:prstGeom prst="rect">
            <a:avLst/>
          </a:prstGeom>
          <a:noFill/>
          <a:ln/>
        </p:spPr>
        <p:txBody>
          <a:bodyPr wrap="none" lIns="0" tIns="0" rIns="0" bIns="0" rtlCol="0" anchor="t"/>
          <a:lstStyle/>
          <a:p>
            <a:pPr marL="0" indent="0">
              <a:lnSpc>
                <a:spcPts val="2900"/>
              </a:lnSpc>
              <a:buNone/>
            </a:pPr>
            <a:r>
              <a:rPr lang="en-US" sz="2000" b="1" dirty="0">
                <a:solidFill>
                  <a:srgbClr val="272525"/>
                </a:solidFill>
                <a:latin typeface="Alice" panose="020B0604020202020204" charset="0"/>
                <a:ea typeface="Alice" panose="020B0604020202020204" charset="0"/>
                <a:cs typeface="Petrona Bold" pitchFamily="34" charset="-120"/>
              </a:rPr>
              <a:t>Book Value per Share</a:t>
            </a:r>
            <a:endParaRPr lang="en-US" sz="2000" b="1" dirty="0">
              <a:latin typeface="Alice" panose="020B0604020202020204" charset="0"/>
              <a:ea typeface="Alice" panose="020B0604020202020204" charset="0"/>
            </a:endParaRPr>
          </a:p>
        </p:txBody>
      </p:sp>
      <p:sp>
        <p:nvSpPr>
          <p:cNvPr id="16" name="Text 8">
            <a:extLst>
              <a:ext uri="{FF2B5EF4-FFF2-40B4-BE49-F238E27FC236}">
                <a16:creationId xmlns:a16="http://schemas.microsoft.com/office/drawing/2014/main" id="{1E50BBC9-E0FD-E073-DD3C-F8DB4F2AD3FB}"/>
              </a:ext>
            </a:extLst>
          </p:cNvPr>
          <p:cNvSpPr/>
          <p:nvPr/>
        </p:nvSpPr>
        <p:spPr>
          <a:xfrm>
            <a:off x="1363851" y="5493663"/>
            <a:ext cx="3201316" cy="725805"/>
          </a:xfrm>
          <a:prstGeom prst="rect">
            <a:avLst/>
          </a:prstGeom>
          <a:noFill/>
          <a:ln/>
        </p:spPr>
        <p:txBody>
          <a:bodyPr wrap="square" lIns="0" tIns="0" rIns="0" bIns="0" rtlCol="0" anchor="t"/>
          <a:lstStyle/>
          <a:p>
            <a:pPr marL="0" indent="0">
              <a:lnSpc>
                <a:spcPts val="2850"/>
              </a:lnSpc>
              <a:buNone/>
            </a:pPr>
            <a:r>
              <a:rPr lang="en-US" b="1" dirty="0">
                <a:solidFill>
                  <a:srgbClr val="272525"/>
                </a:solidFill>
                <a:latin typeface="Alice" panose="020B0604020202020204" charset="0"/>
                <a:ea typeface="Alice" panose="020B0604020202020204" charset="0"/>
                <a:cs typeface="Inter" pitchFamily="34" charset="-120"/>
              </a:rPr>
              <a:t>Increased in 2025, reflecting higher intrinsic value.</a:t>
            </a:r>
            <a:endParaRPr lang="en-US" b="1" dirty="0">
              <a:latin typeface="Alice" panose="020B0604020202020204" charset="0"/>
              <a:ea typeface="Alice" panose="020B0604020202020204" charset="0"/>
            </a:endParaRPr>
          </a:p>
        </p:txBody>
      </p:sp>
      <p:pic>
        <p:nvPicPr>
          <p:cNvPr id="17" name="Image 6" descr="preencoded.png">
            <a:extLst>
              <a:ext uri="{FF2B5EF4-FFF2-40B4-BE49-F238E27FC236}">
                <a16:creationId xmlns:a16="http://schemas.microsoft.com/office/drawing/2014/main" id="{6F3AF0CB-7D8C-7E35-030D-E161C22BB410}"/>
              </a:ext>
            </a:extLst>
          </p:cNvPr>
          <p:cNvPicPr>
            <a:picLocks noChangeAspect="1"/>
          </p:cNvPicPr>
          <p:nvPr/>
        </p:nvPicPr>
        <p:blipFill>
          <a:blip r:embed="rId11"/>
          <a:stretch>
            <a:fillRect/>
          </a:stretch>
        </p:blipFill>
        <p:spPr>
          <a:xfrm>
            <a:off x="4905328" y="2263140"/>
            <a:ext cx="4564975" cy="4419123"/>
          </a:xfrm>
          <a:prstGeom prst="rect">
            <a:avLst/>
          </a:prstGeom>
        </p:spPr>
      </p:pic>
      <p:pic>
        <p:nvPicPr>
          <p:cNvPr id="18" name="Image 7" descr="preencoded.png">
            <a:extLst>
              <a:ext uri="{FF2B5EF4-FFF2-40B4-BE49-F238E27FC236}">
                <a16:creationId xmlns:a16="http://schemas.microsoft.com/office/drawing/2014/main" id="{DD547E02-146F-4EE1-C656-DE54166114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88308" y="5245417"/>
            <a:ext cx="339328" cy="339328"/>
          </a:xfrm>
          <a:prstGeom prst="rect">
            <a:avLst/>
          </a:prstGeom>
        </p:spPr>
      </p:pic>
    </p:spTree>
    <p:extLst>
      <p:ext uri="{BB962C8B-B14F-4D97-AF65-F5344CB8AC3E}">
        <p14:creationId xmlns:p14="http://schemas.microsoft.com/office/powerpoint/2010/main" val="1399260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82755" y="1859532"/>
            <a:ext cx="9760506" cy="620078"/>
          </a:xfrm>
          <a:prstGeom prst="rect">
            <a:avLst/>
          </a:prstGeom>
          <a:noFill/>
          <a:ln/>
        </p:spPr>
        <p:txBody>
          <a:bodyPr wrap="none" lIns="0" tIns="0" rIns="0" bIns="0" rtlCol="0" anchor="t"/>
          <a:lstStyle/>
          <a:p>
            <a:pPr marL="0" indent="0" algn="l">
              <a:lnSpc>
                <a:spcPts val="4850"/>
              </a:lnSpc>
              <a:buNone/>
            </a:pPr>
            <a:r>
              <a:rPr lang="en-US" sz="3900" b="1" dirty="0">
                <a:solidFill>
                  <a:srgbClr val="233E32"/>
                </a:solidFill>
                <a:latin typeface="Alice" pitchFamily="34" charset="0"/>
                <a:ea typeface="Alice" pitchFamily="34" charset="-122"/>
                <a:cs typeface="Alice" pitchFamily="34" charset="-120"/>
              </a:rPr>
              <a:t>Profitability Ratios: Measuring Performance</a:t>
            </a:r>
            <a:endParaRPr lang="en-US" sz="3900" b="1" dirty="0"/>
          </a:p>
        </p:txBody>
      </p:sp>
      <p:sp>
        <p:nvSpPr>
          <p:cNvPr id="3" name="Text 1"/>
          <p:cNvSpPr/>
          <p:nvPr/>
        </p:nvSpPr>
        <p:spPr>
          <a:xfrm>
            <a:off x="682280" y="3063268"/>
            <a:ext cx="13042821" cy="635079"/>
          </a:xfrm>
          <a:prstGeom prst="rect">
            <a:avLst/>
          </a:prstGeom>
          <a:noFill/>
          <a:ln/>
        </p:spPr>
        <p:txBody>
          <a:bodyPr wrap="square" lIns="0" tIns="0" rIns="0" bIns="0" rtlCol="0" anchor="t"/>
          <a:lstStyle/>
          <a:p>
            <a:pPr marL="0" indent="0" algn="l">
              <a:lnSpc>
                <a:spcPts val="2500"/>
              </a:lnSpc>
              <a:buNone/>
            </a:pPr>
            <a:r>
              <a:rPr lang="en-US" sz="2000" b="1" dirty="0">
                <a:solidFill>
                  <a:srgbClr val="2C2821"/>
                </a:solidFill>
                <a:latin typeface="Lora" pitchFamily="34" charset="0"/>
                <a:ea typeface="Lora" pitchFamily="34" charset="-122"/>
                <a:cs typeface="Lora" pitchFamily="34" charset="-120"/>
              </a:rPr>
              <a:t>Profitability ratios evaluate the company's ability to generate earnings relative to its revenue, assets, and equity. The return on assets and equity show a positive trend in 2025.</a:t>
            </a:r>
            <a:endParaRPr lang="en-US" sz="2000" b="1" dirty="0"/>
          </a:p>
        </p:txBody>
      </p:sp>
      <p:sp>
        <p:nvSpPr>
          <p:cNvPr id="4" name="Shape 2"/>
          <p:cNvSpPr/>
          <p:nvPr/>
        </p:nvSpPr>
        <p:spPr>
          <a:xfrm>
            <a:off x="682280" y="4020769"/>
            <a:ext cx="3486507" cy="248007"/>
          </a:xfrm>
          <a:prstGeom prst="roundRect">
            <a:avLst>
              <a:gd name="adj" fmla="val 12004"/>
            </a:avLst>
          </a:prstGeom>
          <a:solidFill>
            <a:srgbClr val="F0EDE6"/>
          </a:solidFill>
          <a:ln/>
        </p:spPr>
        <p:txBody>
          <a:bodyPr/>
          <a:lstStyle/>
          <a:p>
            <a:endParaRPr lang="en-US" b="1">
              <a:solidFill>
                <a:schemeClr val="accent1">
                  <a:lumMod val="60000"/>
                  <a:lumOff val="40000"/>
                </a:schemeClr>
              </a:solidFill>
            </a:endParaRPr>
          </a:p>
        </p:txBody>
      </p:sp>
      <p:sp>
        <p:nvSpPr>
          <p:cNvPr id="5" name="Shape 3"/>
          <p:cNvSpPr/>
          <p:nvPr/>
        </p:nvSpPr>
        <p:spPr>
          <a:xfrm>
            <a:off x="682280" y="4020769"/>
            <a:ext cx="522923" cy="248007"/>
          </a:xfrm>
          <a:prstGeom prst="roundRect">
            <a:avLst>
              <a:gd name="adj" fmla="val 12004"/>
            </a:avLst>
          </a:prstGeom>
          <a:solidFill>
            <a:srgbClr val="1B5F39"/>
          </a:solidFill>
          <a:ln/>
        </p:spPr>
        <p:txBody>
          <a:bodyPr/>
          <a:lstStyle/>
          <a:p>
            <a:endParaRPr lang="en-US" b="1"/>
          </a:p>
        </p:txBody>
      </p:sp>
      <p:sp>
        <p:nvSpPr>
          <p:cNvPr id="6" name="Text 4"/>
          <p:cNvSpPr/>
          <p:nvPr/>
        </p:nvSpPr>
        <p:spPr>
          <a:xfrm>
            <a:off x="4317615" y="4020769"/>
            <a:ext cx="546854" cy="248007"/>
          </a:xfrm>
          <a:prstGeom prst="rect">
            <a:avLst/>
          </a:prstGeom>
          <a:noFill/>
          <a:ln/>
        </p:spPr>
        <p:txBody>
          <a:bodyPr wrap="none" lIns="0" tIns="0" rIns="0" bIns="0" rtlCol="0" anchor="t"/>
          <a:lstStyle/>
          <a:p>
            <a:pPr marL="0" indent="0" algn="l">
              <a:lnSpc>
                <a:spcPts val="1950"/>
              </a:lnSpc>
              <a:buNone/>
            </a:pPr>
            <a:r>
              <a:rPr lang="en-US" sz="1950" b="1" dirty="0">
                <a:solidFill>
                  <a:srgbClr val="2C2821"/>
                </a:solidFill>
                <a:latin typeface="Alice" pitchFamily="34" charset="0"/>
                <a:ea typeface="Alice" pitchFamily="34" charset="-122"/>
                <a:cs typeface="Alice" pitchFamily="34" charset="-120"/>
              </a:rPr>
              <a:t>0.015</a:t>
            </a:r>
            <a:endParaRPr lang="en-US" sz="1950" b="1" dirty="0"/>
          </a:p>
        </p:txBody>
      </p:sp>
      <p:sp>
        <p:nvSpPr>
          <p:cNvPr id="7" name="Text 5"/>
          <p:cNvSpPr/>
          <p:nvPr/>
        </p:nvSpPr>
        <p:spPr>
          <a:xfrm>
            <a:off x="682280" y="4516783"/>
            <a:ext cx="2583061" cy="310158"/>
          </a:xfrm>
          <a:prstGeom prst="rect">
            <a:avLst/>
          </a:prstGeom>
          <a:noFill/>
          <a:ln/>
        </p:spPr>
        <p:txBody>
          <a:bodyPr wrap="none" lIns="0" tIns="0" rIns="0" bIns="0" rtlCol="0" anchor="t"/>
          <a:lstStyle/>
          <a:p>
            <a:pPr marL="0" indent="0" algn="l">
              <a:lnSpc>
                <a:spcPts val="2400"/>
              </a:lnSpc>
              <a:buNone/>
            </a:pPr>
            <a:r>
              <a:rPr lang="en-US" sz="1950" b="1" dirty="0">
                <a:solidFill>
                  <a:srgbClr val="2C2821"/>
                </a:solidFill>
                <a:latin typeface="Alice" pitchFamily="34" charset="0"/>
                <a:ea typeface="Alice" pitchFamily="34" charset="-122"/>
                <a:cs typeface="Alice" pitchFamily="34" charset="-120"/>
              </a:rPr>
              <a:t>Return on Assets (2025)</a:t>
            </a:r>
            <a:endParaRPr lang="en-US" sz="1950" b="1" dirty="0"/>
          </a:p>
        </p:txBody>
      </p:sp>
      <p:sp>
        <p:nvSpPr>
          <p:cNvPr id="8" name="Text 6"/>
          <p:cNvSpPr/>
          <p:nvPr/>
        </p:nvSpPr>
        <p:spPr>
          <a:xfrm>
            <a:off x="682280" y="4946003"/>
            <a:ext cx="4182189" cy="63507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Positive after two years of negative returns, reflecting improved asset utilization.</a:t>
            </a:r>
            <a:endParaRPr lang="en-US" sz="1550" b="1" dirty="0"/>
          </a:p>
        </p:txBody>
      </p:sp>
      <p:sp>
        <p:nvSpPr>
          <p:cNvPr id="9" name="Shape 7"/>
          <p:cNvSpPr/>
          <p:nvPr/>
        </p:nvSpPr>
        <p:spPr>
          <a:xfrm>
            <a:off x="5112476" y="4020769"/>
            <a:ext cx="3491508" cy="248007"/>
          </a:xfrm>
          <a:prstGeom prst="roundRect">
            <a:avLst>
              <a:gd name="adj" fmla="val 12004"/>
            </a:avLst>
          </a:prstGeom>
          <a:solidFill>
            <a:srgbClr val="F0EDE6"/>
          </a:solidFill>
          <a:ln/>
        </p:spPr>
        <p:txBody>
          <a:bodyPr/>
          <a:lstStyle/>
          <a:p>
            <a:endParaRPr lang="en-US" b="1"/>
          </a:p>
        </p:txBody>
      </p:sp>
      <p:sp>
        <p:nvSpPr>
          <p:cNvPr id="10" name="Shape 8"/>
          <p:cNvSpPr/>
          <p:nvPr/>
        </p:nvSpPr>
        <p:spPr>
          <a:xfrm>
            <a:off x="5112476" y="4020769"/>
            <a:ext cx="2548771" cy="248007"/>
          </a:xfrm>
          <a:prstGeom prst="roundRect">
            <a:avLst>
              <a:gd name="adj" fmla="val 12004"/>
            </a:avLst>
          </a:prstGeom>
          <a:solidFill>
            <a:srgbClr val="1B5F39"/>
          </a:solidFill>
          <a:ln/>
        </p:spPr>
        <p:txBody>
          <a:bodyPr/>
          <a:lstStyle/>
          <a:p>
            <a:endParaRPr lang="en-US" b="1"/>
          </a:p>
        </p:txBody>
      </p:sp>
      <p:sp>
        <p:nvSpPr>
          <p:cNvPr id="11" name="Text 9"/>
          <p:cNvSpPr/>
          <p:nvPr/>
        </p:nvSpPr>
        <p:spPr>
          <a:xfrm>
            <a:off x="8752812" y="4020769"/>
            <a:ext cx="541973" cy="248007"/>
          </a:xfrm>
          <a:prstGeom prst="rect">
            <a:avLst/>
          </a:prstGeom>
          <a:noFill/>
          <a:ln/>
        </p:spPr>
        <p:txBody>
          <a:bodyPr wrap="none" lIns="0" tIns="0" rIns="0" bIns="0" rtlCol="0" anchor="t"/>
          <a:lstStyle/>
          <a:p>
            <a:pPr marL="0" indent="0" algn="l">
              <a:lnSpc>
                <a:spcPts val="1950"/>
              </a:lnSpc>
              <a:buNone/>
            </a:pPr>
            <a:r>
              <a:rPr lang="en-US" sz="1950" b="1" dirty="0">
                <a:solidFill>
                  <a:srgbClr val="2C2821"/>
                </a:solidFill>
                <a:latin typeface="Alice" pitchFamily="34" charset="0"/>
                <a:ea typeface="Alice" pitchFamily="34" charset="-122"/>
                <a:cs typeface="Alice" pitchFamily="34" charset="-120"/>
              </a:rPr>
              <a:t>0.073</a:t>
            </a:r>
            <a:endParaRPr lang="en-US" sz="1950" b="1" dirty="0"/>
          </a:p>
        </p:txBody>
      </p:sp>
      <p:sp>
        <p:nvSpPr>
          <p:cNvPr id="12" name="Text 10"/>
          <p:cNvSpPr/>
          <p:nvPr/>
        </p:nvSpPr>
        <p:spPr>
          <a:xfrm>
            <a:off x="5112476" y="4516783"/>
            <a:ext cx="2610088" cy="310158"/>
          </a:xfrm>
          <a:prstGeom prst="rect">
            <a:avLst/>
          </a:prstGeom>
          <a:noFill/>
          <a:ln/>
        </p:spPr>
        <p:txBody>
          <a:bodyPr wrap="none" lIns="0" tIns="0" rIns="0" bIns="0" rtlCol="0" anchor="t"/>
          <a:lstStyle/>
          <a:p>
            <a:pPr marL="0" indent="0" algn="l">
              <a:lnSpc>
                <a:spcPts val="2400"/>
              </a:lnSpc>
              <a:buNone/>
            </a:pPr>
            <a:r>
              <a:rPr lang="en-US" sz="1950" b="1" dirty="0">
                <a:solidFill>
                  <a:srgbClr val="2C2821"/>
                </a:solidFill>
                <a:latin typeface="Alice" pitchFamily="34" charset="0"/>
                <a:ea typeface="Alice" pitchFamily="34" charset="-122"/>
                <a:cs typeface="Alice" pitchFamily="34" charset="-120"/>
              </a:rPr>
              <a:t>Return on Equity (2025)</a:t>
            </a:r>
            <a:endParaRPr lang="en-US" sz="1950" b="1" dirty="0"/>
          </a:p>
        </p:txBody>
      </p:sp>
      <p:sp>
        <p:nvSpPr>
          <p:cNvPr id="13" name="Text 11"/>
          <p:cNvSpPr/>
          <p:nvPr/>
        </p:nvSpPr>
        <p:spPr>
          <a:xfrm>
            <a:off x="5112476" y="4946003"/>
            <a:ext cx="4182308" cy="63507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Significant improvement, indicating better returns for shareholders.</a:t>
            </a:r>
            <a:endParaRPr lang="en-US" sz="1550" b="1" dirty="0"/>
          </a:p>
        </p:txBody>
      </p:sp>
      <p:sp>
        <p:nvSpPr>
          <p:cNvPr id="14" name="Shape 12"/>
          <p:cNvSpPr/>
          <p:nvPr/>
        </p:nvSpPr>
        <p:spPr>
          <a:xfrm>
            <a:off x="9542792" y="4020769"/>
            <a:ext cx="3463528" cy="248007"/>
          </a:xfrm>
          <a:prstGeom prst="roundRect">
            <a:avLst>
              <a:gd name="adj" fmla="val 12004"/>
            </a:avLst>
          </a:prstGeom>
          <a:solidFill>
            <a:srgbClr val="F0EDE6"/>
          </a:solidFill>
          <a:ln/>
        </p:spPr>
        <p:txBody>
          <a:bodyPr/>
          <a:lstStyle/>
          <a:p>
            <a:endParaRPr lang="en-US" b="1"/>
          </a:p>
        </p:txBody>
      </p:sp>
      <p:sp>
        <p:nvSpPr>
          <p:cNvPr id="15" name="Shape 13"/>
          <p:cNvSpPr/>
          <p:nvPr/>
        </p:nvSpPr>
        <p:spPr>
          <a:xfrm>
            <a:off x="9542792" y="4020769"/>
            <a:ext cx="1800939" cy="248007"/>
          </a:xfrm>
          <a:prstGeom prst="roundRect">
            <a:avLst>
              <a:gd name="adj" fmla="val 12004"/>
            </a:avLst>
          </a:prstGeom>
          <a:solidFill>
            <a:srgbClr val="1B5F39"/>
          </a:solidFill>
          <a:ln/>
        </p:spPr>
        <p:txBody>
          <a:bodyPr/>
          <a:lstStyle/>
          <a:p>
            <a:endParaRPr lang="en-US" b="1"/>
          </a:p>
        </p:txBody>
      </p:sp>
      <p:sp>
        <p:nvSpPr>
          <p:cNvPr id="16" name="Text 14"/>
          <p:cNvSpPr/>
          <p:nvPr/>
        </p:nvSpPr>
        <p:spPr>
          <a:xfrm>
            <a:off x="13155148" y="4020769"/>
            <a:ext cx="569952" cy="248007"/>
          </a:xfrm>
          <a:prstGeom prst="rect">
            <a:avLst/>
          </a:prstGeom>
          <a:noFill/>
          <a:ln/>
        </p:spPr>
        <p:txBody>
          <a:bodyPr wrap="none" lIns="0" tIns="0" rIns="0" bIns="0" rtlCol="0" anchor="t"/>
          <a:lstStyle/>
          <a:p>
            <a:pPr marL="0" indent="0" algn="l">
              <a:lnSpc>
                <a:spcPts val="1950"/>
              </a:lnSpc>
              <a:buNone/>
            </a:pPr>
            <a:r>
              <a:rPr lang="en-US" sz="1950" b="1" dirty="0">
                <a:solidFill>
                  <a:srgbClr val="2C2821"/>
                </a:solidFill>
                <a:latin typeface="Alice" pitchFamily="34" charset="0"/>
                <a:ea typeface="Alice" pitchFamily="34" charset="-122"/>
                <a:cs typeface="Alice" pitchFamily="34" charset="-120"/>
              </a:rPr>
              <a:t>0.052</a:t>
            </a:r>
            <a:endParaRPr lang="en-US" sz="1950" b="1" dirty="0"/>
          </a:p>
        </p:txBody>
      </p:sp>
      <p:sp>
        <p:nvSpPr>
          <p:cNvPr id="17" name="Text 15"/>
          <p:cNvSpPr/>
          <p:nvPr/>
        </p:nvSpPr>
        <p:spPr>
          <a:xfrm>
            <a:off x="9542792" y="4516783"/>
            <a:ext cx="2672834" cy="310158"/>
          </a:xfrm>
          <a:prstGeom prst="rect">
            <a:avLst/>
          </a:prstGeom>
          <a:noFill/>
          <a:ln/>
        </p:spPr>
        <p:txBody>
          <a:bodyPr wrap="none" lIns="0" tIns="0" rIns="0" bIns="0" rtlCol="0" anchor="t"/>
          <a:lstStyle/>
          <a:p>
            <a:pPr marL="0" indent="0" algn="l">
              <a:lnSpc>
                <a:spcPts val="2400"/>
              </a:lnSpc>
              <a:buNone/>
            </a:pPr>
            <a:r>
              <a:rPr lang="en-US" sz="1950" b="1" dirty="0">
                <a:solidFill>
                  <a:srgbClr val="2C2821"/>
                </a:solidFill>
                <a:latin typeface="Alice" pitchFamily="34" charset="0"/>
                <a:ea typeface="Alice" pitchFamily="34" charset="-122"/>
                <a:cs typeface="Alice" pitchFamily="34" charset="-120"/>
              </a:rPr>
              <a:t>Gross Profit Ratio (2025)</a:t>
            </a:r>
            <a:endParaRPr lang="en-US" sz="1950" b="1" dirty="0"/>
          </a:p>
        </p:txBody>
      </p:sp>
      <p:sp>
        <p:nvSpPr>
          <p:cNvPr id="18" name="Text 16"/>
          <p:cNvSpPr/>
          <p:nvPr/>
        </p:nvSpPr>
        <p:spPr>
          <a:xfrm>
            <a:off x="9542792" y="4946003"/>
            <a:ext cx="4182308" cy="635079"/>
          </a:xfrm>
          <a:prstGeom prst="rect">
            <a:avLst/>
          </a:prstGeom>
          <a:noFill/>
          <a:ln/>
        </p:spPr>
        <p:txBody>
          <a:bodyPr wrap="square" lIns="0" tIns="0" rIns="0" bIns="0" rtlCol="0" anchor="t"/>
          <a:lstStyle/>
          <a:p>
            <a:pPr marL="0" indent="0" algn="l">
              <a:lnSpc>
                <a:spcPts val="2500"/>
              </a:lnSpc>
              <a:buNone/>
            </a:pPr>
            <a:r>
              <a:rPr lang="en-US" sz="1550" b="1" dirty="0">
                <a:solidFill>
                  <a:srgbClr val="2C2821"/>
                </a:solidFill>
                <a:latin typeface="Lora" pitchFamily="34" charset="0"/>
                <a:ea typeface="Lora" pitchFamily="34" charset="-122"/>
                <a:cs typeface="Lora" pitchFamily="34" charset="-120"/>
              </a:rPr>
              <a:t>Increased from (0.005) in 2023, showing better control over direct costs.</a:t>
            </a:r>
            <a:endParaRPr lang="en-US" sz="155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349542" y="1370371"/>
            <a:ext cx="5118100" cy="5638800"/>
          </a:xfrm>
          <a:prstGeom prst="rect">
            <a:avLst/>
          </a:prstGeom>
        </p:spPr>
      </p:pic>
      <p:sp>
        <p:nvSpPr>
          <p:cNvPr id="3" name="Text 0"/>
          <p:cNvSpPr/>
          <p:nvPr/>
        </p:nvSpPr>
        <p:spPr>
          <a:xfrm>
            <a:off x="749186" y="721956"/>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233E32"/>
                </a:solidFill>
                <a:latin typeface="Alice" pitchFamily="34" charset="0"/>
                <a:ea typeface="Alice" pitchFamily="34" charset="-122"/>
                <a:cs typeface="Alice" pitchFamily="34" charset="-120"/>
              </a:rPr>
              <a:t>Liquidity Ratios: Short-Term Financial Health</a:t>
            </a:r>
            <a:endParaRPr lang="en-US" sz="3900" b="1" dirty="0"/>
          </a:p>
        </p:txBody>
      </p:sp>
      <p:sp>
        <p:nvSpPr>
          <p:cNvPr id="4" name="Text 1"/>
          <p:cNvSpPr/>
          <p:nvPr/>
        </p:nvSpPr>
        <p:spPr>
          <a:xfrm>
            <a:off x="749186" y="2259767"/>
            <a:ext cx="7556421" cy="952619"/>
          </a:xfrm>
          <a:prstGeom prst="rect">
            <a:avLst/>
          </a:prstGeom>
          <a:noFill/>
          <a:ln/>
        </p:spPr>
        <p:txBody>
          <a:bodyPr wrap="square" lIns="0" tIns="0" rIns="0" bIns="0" rtlCol="0" anchor="t"/>
          <a:lstStyle/>
          <a:p>
            <a:pPr marL="0" indent="0" algn="l">
              <a:lnSpc>
                <a:spcPts val="2500"/>
              </a:lnSpc>
              <a:buNone/>
            </a:pPr>
            <a:r>
              <a:rPr lang="en-US" b="1" dirty="0">
                <a:solidFill>
                  <a:srgbClr val="2C2821"/>
                </a:solidFill>
                <a:latin typeface="Lora" pitchFamily="34" charset="0"/>
                <a:ea typeface="Lora" pitchFamily="34" charset="-122"/>
                <a:cs typeface="Lora" pitchFamily="34" charset="-120"/>
              </a:rPr>
              <a:t>Liquidity ratios assess the company's ability to meet its short-term obligations. Beco Steel's current and quick ratios show improvements, indicating better short-term financial health.</a:t>
            </a:r>
            <a:endParaRPr lang="en-US" b="1" dirty="0"/>
          </a:p>
        </p:txBody>
      </p:sp>
      <p:sp>
        <p:nvSpPr>
          <p:cNvPr id="5" name="Text 2"/>
          <p:cNvSpPr/>
          <p:nvPr/>
        </p:nvSpPr>
        <p:spPr>
          <a:xfrm>
            <a:off x="749186" y="3534808"/>
            <a:ext cx="2353389" cy="654963"/>
          </a:xfrm>
          <a:prstGeom prst="rect">
            <a:avLst/>
          </a:prstGeom>
          <a:noFill/>
          <a:ln/>
        </p:spPr>
        <p:txBody>
          <a:bodyPr wrap="none" lIns="0" tIns="0" rIns="0" bIns="0" rtlCol="0" anchor="t"/>
          <a:lstStyle/>
          <a:p>
            <a:pPr marL="0" indent="0" algn="ctr">
              <a:lnSpc>
                <a:spcPts val="5150"/>
              </a:lnSpc>
              <a:buNone/>
            </a:pPr>
            <a:r>
              <a:rPr lang="en-US" sz="5150" b="1" dirty="0">
                <a:solidFill>
                  <a:srgbClr val="2C2821"/>
                </a:solidFill>
                <a:latin typeface="Alice" pitchFamily="34" charset="0"/>
                <a:ea typeface="Alice" pitchFamily="34" charset="-122"/>
                <a:cs typeface="Alice" pitchFamily="34" charset="-120"/>
              </a:rPr>
              <a:t>0.93</a:t>
            </a:r>
            <a:endParaRPr lang="en-US" sz="5150" b="1" dirty="0"/>
          </a:p>
        </p:txBody>
      </p:sp>
      <p:sp>
        <p:nvSpPr>
          <p:cNvPr id="6" name="Text 3"/>
          <p:cNvSpPr/>
          <p:nvPr/>
        </p:nvSpPr>
        <p:spPr>
          <a:xfrm>
            <a:off x="749186" y="4437778"/>
            <a:ext cx="2353389" cy="310158"/>
          </a:xfrm>
          <a:prstGeom prst="rect">
            <a:avLst/>
          </a:prstGeom>
          <a:noFill/>
          <a:ln/>
        </p:spPr>
        <p:txBody>
          <a:bodyPr wrap="none" lIns="0" tIns="0" rIns="0" bIns="0" rtlCol="0" anchor="t"/>
          <a:lstStyle/>
          <a:p>
            <a:pPr marL="0" indent="0" algn="ctr">
              <a:lnSpc>
                <a:spcPts val="2400"/>
              </a:lnSpc>
              <a:buNone/>
            </a:pPr>
            <a:r>
              <a:rPr lang="en-US" sz="1950" b="1" dirty="0">
                <a:solidFill>
                  <a:srgbClr val="2C2821"/>
                </a:solidFill>
                <a:latin typeface="Alice" pitchFamily="34" charset="0"/>
                <a:ea typeface="Alice" pitchFamily="34" charset="-122"/>
                <a:cs typeface="Alice" pitchFamily="34" charset="-120"/>
              </a:rPr>
              <a:t>Current Ratio (2025)</a:t>
            </a:r>
            <a:endParaRPr lang="en-US" sz="1950" b="1" dirty="0"/>
          </a:p>
        </p:txBody>
      </p:sp>
      <p:sp>
        <p:nvSpPr>
          <p:cNvPr id="7" name="Text 4"/>
          <p:cNvSpPr/>
          <p:nvPr/>
        </p:nvSpPr>
        <p:spPr>
          <a:xfrm>
            <a:off x="749186" y="4866998"/>
            <a:ext cx="2353389" cy="1270159"/>
          </a:xfrm>
          <a:prstGeom prst="rect">
            <a:avLst/>
          </a:prstGeom>
          <a:noFill/>
          <a:ln/>
        </p:spPr>
        <p:txBody>
          <a:bodyPr wrap="square" lIns="0" tIns="0" rIns="0" bIns="0" rtlCol="0" anchor="t"/>
          <a:lstStyle/>
          <a:p>
            <a:pPr marL="0" indent="0" algn="ctr">
              <a:lnSpc>
                <a:spcPts val="2500"/>
              </a:lnSpc>
              <a:buNone/>
            </a:pPr>
            <a:r>
              <a:rPr lang="en-US" sz="1550" b="1" dirty="0">
                <a:solidFill>
                  <a:srgbClr val="2C2821"/>
                </a:solidFill>
                <a:latin typeface="Lora" pitchFamily="34" charset="0"/>
                <a:ea typeface="Lora" pitchFamily="34" charset="-122"/>
                <a:cs typeface="Lora" pitchFamily="34" charset="-120"/>
              </a:rPr>
              <a:t>Improved from 0.76 in 2023, indicating better ability to cover short-term liabilities.</a:t>
            </a:r>
            <a:endParaRPr lang="en-US" sz="1550" b="1" dirty="0"/>
          </a:p>
        </p:txBody>
      </p:sp>
      <p:sp>
        <p:nvSpPr>
          <p:cNvPr id="8" name="Text 5"/>
          <p:cNvSpPr/>
          <p:nvPr/>
        </p:nvSpPr>
        <p:spPr>
          <a:xfrm>
            <a:off x="3350582" y="3534808"/>
            <a:ext cx="2353508" cy="654963"/>
          </a:xfrm>
          <a:prstGeom prst="rect">
            <a:avLst/>
          </a:prstGeom>
          <a:noFill/>
          <a:ln/>
        </p:spPr>
        <p:txBody>
          <a:bodyPr wrap="none" lIns="0" tIns="0" rIns="0" bIns="0" rtlCol="0" anchor="t"/>
          <a:lstStyle/>
          <a:p>
            <a:pPr marL="0" indent="0" algn="ctr">
              <a:lnSpc>
                <a:spcPts val="5150"/>
              </a:lnSpc>
              <a:buNone/>
            </a:pPr>
            <a:r>
              <a:rPr lang="en-US" sz="5150" b="1" dirty="0">
                <a:solidFill>
                  <a:srgbClr val="2C2821"/>
                </a:solidFill>
                <a:latin typeface="Alice" pitchFamily="34" charset="0"/>
                <a:ea typeface="Alice" pitchFamily="34" charset="-122"/>
                <a:cs typeface="Alice" pitchFamily="34" charset="-120"/>
              </a:rPr>
              <a:t>0.39</a:t>
            </a:r>
            <a:endParaRPr lang="en-US" sz="5150" b="1" dirty="0"/>
          </a:p>
        </p:txBody>
      </p:sp>
      <p:sp>
        <p:nvSpPr>
          <p:cNvPr id="9" name="Text 6"/>
          <p:cNvSpPr/>
          <p:nvPr/>
        </p:nvSpPr>
        <p:spPr>
          <a:xfrm>
            <a:off x="3350582" y="4437778"/>
            <a:ext cx="2353508" cy="310158"/>
          </a:xfrm>
          <a:prstGeom prst="rect">
            <a:avLst/>
          </a:prstGeom>
          <a:noFill/>
          <a:ln/>
        </p:spPr>
        <p:txBody>
          <a:bodyPr wrap="none" lIns="0" tIns="0" rIns="0" bIns="0" rtlCol="0" anchor="t"/>
          <a:lstStyle/>
          <a:p>
            <a:pPr marL="0" indent="0" algn="ctr">
              <a:lnSpc>
                <a:spcPts val="2400"/>
              </a:lnSpc>
              <a:buNone/>
            </a:pPr>
            <a:r>
              <a:rPr lang="en-US" sz="1950" b="1" dirty="0">
                <a:solidFill>
                  <a:srgbClr val="2C2821"/>
                </a:solidFill>
                <a:latin typeface="Alice" pitchFamily="34" charset="0"/>
                <a:ea typeface="Alice" pitchFamily="34" charset="-122"/>
                <a:cs typeface="Alice" pitchFamily="34" charset="-120"/>
              </a:rPr>
              <a:t>Quick Ratio (2025)</a:t>
            </a:r>
            <a:endParaRPr lang="en-US" sz="1950" b="1" dirty="0"/>
          </a:p>
        </p:txBody>
      </p:sp>
      <p:sp>
        <p:nvSpPr>
          <p:cNvPr id="10" name="Text 7"/>
          <p:cNvSpPr/>
          <p:nvPr/>
        </p:nvSpPr>
        <p:spPr>
          <a:xfrm>
            <a:off x="3350582" y="4866998"/>
            <a:ext cx="2353508" cy="1270159"/>
          </a:xfrm>
          <a:prstGeom prst="rect">
            <a:avLst/>
          </a:prstGeom>
          <a:noFill/>
          <a:ln/>
        </p:spPr>
        <p:txBody>
          <a:bodyPr wrap="square" lIns="0" tIns="0" rIns="0" bIns="0" rtlCol="0" anchor="t"/>
          <a:lstStyle/>
          <a:p>
            <a:pPr marL="0" indent="0" algn="ctr">
              <a:lnSpc>
                <a:spcPts val="2500"/>
              </a:lnSpc>
              <a:buNone/>
            </a:pPr>
            <a:r>
              <a:rPr lang="en-US" sz="1550" b="1" dirty="0">
                <a:solidFill>
                  <a:srgbClr val="2C2821"/>
                </a:solidFill>
                <a:latin typeface="Lora" pitchFamily="34" charset="0"/>
                <a:ea typeface="Lora" pitchFamily="34" charset="-122"/>
                <a:cs typeface="Lora" pitchFamily="34" charset="-120"/>
              </a:rPr>
              <a:t>Increased from 0.29 in 2023, showing enhanced liquidity without relying on inventory.</a:t>
            </a:r>
            <a:endParaRPr lang="en-US" sz="1550" b="1" dirty="0"/>
          </a:p>
        </p:txBody>
      </p:sp>
      <p:sp>
        <p:nvSpPr>
          <p:cNvPr id="11" name="Text 8"/>
          <p:cNvSpPr/>
          <p:nvPr/>
        </p:nvSpPr>
        <p:spPr>
          <a:xfrm>
            <a:off x="5952098" y="3534808"/>
            <a:ext cx="2353389" cy="654963"/>
          </a:xfrm>
          <a:prstGeom prst="rect">
            <a:avLst/>
          </a:prstGeom>
          <a:noFill/>
          <a:ln/>
        </p:spPr>
        <p:txBody>
          <a:bodyPr wrap="none" lIns="0" tIns="0" rIns="0" bIns="0" rtlCol="0" anchor="t"/>
          <a:lstStyle/>
          <a:p>
            <a:pPr marL="0" indent="0" algn="ctr">
              <a:lnSpc>
                <a:spcPts val="5150"/>
              </a:lnSpc>
              <a:buNone/>
            </a:pPr>
            <a:r>
              <a:rPr lang="en-US" sz="5150" b="1" dirty="0">
                <a:solidFill>
                  <a:srgbClr val="2C2821"/>
                </a:solidFill>
                <a:latin typeface="Alice" pitchFamily="34" charset="0"/>
                <a:ea typeface="Alice" pitchFamily="34" charset="-122"/>
                <a:cs typeface="Alice" pitchFamily="34" charset="-120"/>
              </a:rPr>
              <a:t>(0.04)</a:t>
            </a:r>
            <a:endParaRPr lang="en-US" sz="5150" b="1" dirty="0"/>
          </a:p>
        </p:txBody>
      </p:sp>
      <p:sp>
        <p:nvSpPr>
          <p:cNvPr id="12" name="Text 9"/>
          <p:cNvSpPr/>
          <p:nvPr/>
        </p:nvSpPr>
        <p:spPr>
          <a:xfrm>
            <a:off x="5952098" y="4437778"/>
            <a:ext cx="2353389" cy="620316"/>
          </a:xfrm>
          <a:prstGeom prst="rect">
            <a:avLst/>
          </a:prstGeom>
          <a:noFill/>
          <a:ln/>
        </p:spPr>
        <p:txBody>
          <a:bodyPr wrap="square" lIns="0" tIns="0" rIns="0" bIns="0" rtlCol="0" anchor="t"/>
          <a:lstStyle/>
          <a:p>
            <a:pPr marL="0" indent="0" algn="ctr">
              <a:lnSpc>
                <a:spcPts val="2400"/>
              </a:lnSpc>
              <a:buNone/>
            </a:pPr>
            <a:r>
              <a:rPr lang="en-US" sz="1950" b="1" dirty="0">
                <a:solidFill>
                  <a:srgbClr val="2C2821"/>
                </a:solidFill>
                <a:latin typeface="Alice" pitchFamily="34" charset="0"/>
                <a:ea typeface="Alice" pitchFamily="34" charset="-122"/>
                <a:cs typeface="Alice" pitchFamily="34" charset="-120"/>
              </a:rPr>
              <a:t>Net Working Capital Ratio (2025)</a:t>
            </a:r>
            <a:endParaRPr lang="en-US" sz="1950" b="1" dirty="0"/>
          </a:p>
        </p:txBody>
      </p:sp>
      <p:sp>
        <p:nvSpPr>
          <p:cNvPr id="13" name="Text 10"/>
          <p:cNvSpPr/>
          <p:nvPr/>
        </p:nvSpPr>
        <p:spPr>
          <a:xfrm>
            <a:off x="5952098" y="5177156"/>
            <a:ext cx="2353389" cy="1587698"/>
          </a:xfrm>
          <a:prstGeom prst="rect">
            <a:avLst/>
          </a:prstGeom>
          <a:noFill/>
          <a:ln/>
        </p:spPr>
        <p:txBody>
          <a:bodyPr wrap="square" lIns="0" tIns="0" rIns="0" bIns="0" rtlCol="0" anchor="t"/>
          <a:lstStyle/>
          <a:p>
            <a:pPr marL="0" indent="0" algn="ctr">
              <a:lnSpc>
                <a:spcPts val="2500"/>
              </a:lnSpc>
              <a:buNone/>
            </a:pPr>
            <a:r>
              <a:rPr lang="en-US" sz="1550" b="1" dirty="0">
                <a:solidFill>
                  <a:srgbClr val="2C2821"/>
                </a:solidFill>
                <a:latin typeface="Lora" pitchFamily="34" charset="0"/>
                <a:ea typeface="Lora" pitchFamily="34" charset="-122"/>
                <a:cs typeface="Lora" pitchFamily="34" charset="-120"/>
              </a:rPr>
              <a:t>Improved from (0.11) in 2023, though still negative, indicating a need for further optimization.</a:t>
            </a:r>
            <a:endParaRPr lang="en-US" sz="155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2CD7E-DDA3-4785-A4C8-01A21885E87D}"/>
              </a:ext>
            </a:extLst>
          </p:cNvPr>
          <p:cNvPicPr>
            <a:picLocks noChangeAspect="1"/>
          </p:cNvPicPr>
          <p:nvPr/>
        </p:nvPicPr>
        <p:blipFill>
          <a:blip r:embed="rId2"/>
          <a:stretch>
            <a:fillRect/>
          </a:stretch>
        </p:blipFill>
        <p:spPr>
          <a:xfrm>
            <a:off x="4921899" y="838199"/>
            <a:ext cx="8630181" cy="7127929"/>
          </a:xfrm>
          <a:prstGeom prst="rect">
            <a:avLst/>
          </a:prstGeom>
        </p:spPr>
      </p:pic>
      <p:sp>
        <p:nvSpPr>
          <p:cNvPr id="6" name="TextBox 5">
            <a:extLst>
              <a:ext uri="{FF2B5EF4-FFF2-40B4-BE49-F238E27FC236}">
                <a16:creationId xmlns:a16="http://schemas.microsoft.com/office/drawing/2014/main" id="{70921499-382D-413D-83F2-ADACA13B1358}"/>
              </a:ext>
            </a:extLst>
          </p:cNvPr>
          <p:cNvSpPr txBox="1"/>
          <p:nvPr/>
        </p:nvSpPr>
        <p:spPr>
          <a:xfrm flipH="1">
            <a:off x="975617" y="2541722"/>
            <a:ext cx="4063282" cy="1446550"/>
          </a:xfrm>
          <a:prstGeom prst="rect">
            <a:avLst/>
          </a:prstGeom>
          <a:noFill/>
        </p:spPr>
        <p:txBody>
          <a:bodyPr wrap="square" rtlCol="0">
            <a:spAutoFit/>
          </a:bodyPr>
          <a:lstStyle/>
          <a:p>
            <a:r>
              <a:rPr lang="en-US" sz="4400" dirty="0">
                <a:solidFill>
                  <a:srgbClr val="233E32"/>
                </a:solidFill>
                <a:latin typeface="Alice" panose="020B0604020202020204" charset="0"/>
                <a:ea typeface="Alice" panose="020B0604020202020204" charset="0"/>
              </a:rPr>
              <a:t>INCOME  STATEMENT</a:t>
            </a:r>
            <a:endParaRPr lang="en-PK" sz="4400" dirty="0">
              <a:solidFill>
                <a:srgbClr val="233E32"/>
              </a:solidFill>
              <a:latin typeface="Alice" panose="020B0604020202020204" charset="0"/>
              <a:ea typeface="Alice" panose="020B0604020202020204" charset="0"/>
            </a:endParaRPr>
          </a:p>
        </p:txBody>
      </p:sp>
    </p:spTree>
    <p:extLst>
      <p:ext uri="{BB962C8B-B14F-4D97-AF65-F5344CB8AC3E}">
        <p14:creationId xmlns:p14="http://schemas.microsoft.com/office/powerpoint/2010/main" val="2801910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B4331E7-47CC-4499-AECD-AA18F87BB264}"/>
              </a:ext>
            </a:extLst>
          </p:cNvPr>
          <p:cNvGraphicFramePr>
            <a:graphicFrameLocks/>
          </p:cNvGraphicFramePr>
          <p:nvPr>
            <p:extLst>
              <p:ext uri="{D42A27DB-BD31-4B8C-83A1-F6EECF244321}">
                <p14:modId xmlns:p14="http://schemas.microsoft.com/office/powerpoint/2010/main" val="1889969968"/>
              </p:ext>
            </p:extLst>
          </p:nvPr>
        </p:nvGraphicFramePr>
        <p:xfrm>
          <a:off x="1348740" y="2183130"/>
          <a:ext cx="12012930" cy="51320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105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CE241BE-AB3F-494C-8480-05066AF328F2}"/>
              </a:ext>
            </a:extLst>
          </p:cNvPr>
          <p:cNvGraphicFramePr>
            <a:graphicFrameLocks/>
          </p:cNvGraphicFramePr>
          <p:nvPr>
            <p:extLst>
              <p:ext uri="{D42A27DB-BD31-4B8C-83A1-F6EECF244321}">
                <p14:modId xmlns:p14="http://schemas.microsoft.com/office/powerpoint/2010/main" val="2982721631"/>
              </p:ext>
            </p:extLst>
          </p:nvPr>
        </p:nvGraphicFramePr>
        <p:xfrm>
          <a:off x="1303020" y="2251710"/>
          <a:ext cx="12150090" cy="49606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0118084"/>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Dividend</Template>
  <TotalTime>1287</TotalTime>
  <Words>662</Words>
  <Application>Microsoft Office PowerPoint</Application>
  <PresentationFormat>Custom</PresentationFormat>
  <Paragraphs>94</Paragraphs>
  <Slides>18</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Wingdings 2</vt:lpstr>
      <vt:lpstr>Gill Sans MT</vt:lpstr>
      <vt:lpstr>Lato</vt:lpstr>
      <vt:lpstr>Gelasio</vt:lpstr>
      <vt:lpstr>Inter</vt:lpstr>
      <vt:lpstr>Alice</vt:lpstr>
      <vt:lpstr>Lora</vt:lpstr>
      <vt:lpstr>Petrona Bold</vt:lpstr>
      <vt:lpstr>Aptos</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AFIFA SHAFIQUE</dc:creator>
  <cp:lastModifiedBy>AFIFA SHAFIQUE</cp:lastModifiedBy>
  <cp:revision>29</cp:revision>
  <dcterms:created xsi:type="dcterms:W3CDTF">2025-11-25T12:03:10Z</dcterms:created>
  <dcterms:modified xsi:type="dcterms:W3CDTF">2025-11-26T20:15:58Z</dcterms:modified>
</cp:coreProperties>
</file>